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7" r:id="rId6"/>
    <p:sldId id="258" r:id="rId7"/>
    <p:sldId id="259" r:id="rId8"/>
    <p:sldId id="260" r:id="rId1000"/>
    <p:sldId id="261" r:id="rId1001"/>
    <p:sldId id="262" r:id="rId1002"/>
    <p:sldId id="263" r:id="rId1003"/>
    <p:sldId id="264" r:id="rId1004"/>
    <p:sldId id="265" r:id="rId1005"/>
    <p:sldId id="266" r:id="rId1006"/>
    <p:sldId id="267" r:id="rId1007"/>
    <p:sldId id="268" r:id="rId1008"/>
    <p:sldId id="269" r:id="rId1009"/>
    <p:sldId id="270" r:id="rId1010"/>
    <p:sldId id="271" r:id="rId1011"/>
    <p:sldId id="272" r:id="rId1012"/>
  </p:sldIdLst>
  <p:sldSz cx="18288000" cy="10287000"/>
  <p:notesSz cx="6858000" cy="9144000"/>
  <p:embeddedFontLst>
    <p:embeddedFont>
      <p:font typeface="Neue Montreal Medium" charset="1" panose="00000400000000000000"/>
      <p:regular r:id="rId9"/>
    </p:embeddedFont>
    <p:embeddedFont>
      <p:font typeface="Neue Montreal Bold" charset="1" panose="00000400000000000000"/>
      <p:regular r:id="rId10"/>
    </p:embeddedFont>
    <p:embeddedFont>
      <p:font typeface="Poppins Light" charset="1" panose="00000400000000000000"/>
      <p:regular r:id="rId11"/>
    </p:embeddedFont>
    <p:embeddedFont>
      <p:font typeface="Poppins" charset="1" panose="000005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Relationship Id="rId1000" Type="http://schemas.openxmlformats.org/officeDocument/2006/relationships/slide" Target="slides/slide4.xml"/><Relationship Id="rId1001" Type="http://schemas.openxmlformats.org/officeDocument/2006/relationships/slide" Target="slides/slide5.xml"/><Relationship Id="rId1002" Type="http://schemas.openxmlformats.org/officeDocument/2006/relationships/slide" Target="slides/slide6.xml"/><Relationship Id="rId1003" Type="http://schemas.openxmlformats.org/officeDocument/2006/relationships/slide" Target="slides/slide7.xml"/><Relationship Id="rId1004" Type="http://schemas.openxmlformats.org/officeDocument/2006/relationships/slide" Target="slides/slide8.xml"/><Relationship Id="rId1005" Type="http://schemas.openxmlformats.org/officeDocument/2006/relationships/slide" Target="slides/slide9.xml"/><Relationship Id="rId1006" Type="http://schemas.openxmlformats.org/officeDocument/2006/relationships/slide" Target="slides/slide10.xml"/><Relationship Id="rId1007" Type="http://schemas.openxmlformats.org/officeDocument/2006/relationships/slide" Target="slides/slide11.xml"/><Relationship Id="rId1008" Type="http://schemas.openxmlformats.org/officeDocument/2006/relationships/slide" Target="slides/slide12.xml"/><Relationship Id="rId1009" Type="http://schemas.openxmlformats.org/officeDocument/2006/relationships/slide" Target="slides/slide13.xml"/><Relationship Id="rId1010" Type="http://schemas.openxmlformats.org/officeDocument/2006/relationships/slide" Target="slides/slide14.xml"/><Relationship Id="rId1011" Type="http://schemas.openxmlformats.org/officeDocument/2006/relationships/slide" Target="slides/slide15.xml"/><Relationship Id="rId1012" Type="http://schemas.openxmlformats.org/officeDocument/2006/relationships/slide" Target="slides/slide16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1.png"/><Relationship Id="rId4" Type="http://schemas.openxmlformats.org/officeDocument/2006/relationships/image" Target="../media/kkpr_2.png"/><Relationship Id="rId5" Type="http://schemas.openxmlformats.org/officeDocument/2006/relationships/image" Target="../media/kkpr_3.png"/><Relationship Id="rId6" Type="http://schemas.openxmlformats.org/officeDocument/2006/relationships/image" Target="../media/kkpr_4.png"/><Relationship Id="rId7" Type="http://schemas.openxmlformats.org/officeDocument/2006/relationships/image" Target="../media/kkpr_5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6.png"/><Relationship Id="rId4" Type="http://schemas.openxmlformats.org/officeDocument/2006/relationships/image" Target="../media/kkpr_7.png"/><Relationship Id="rId5" Type="http://schemas.openxmlformats.org/officeDocument/2006/relationships/image" Target="../media/kkpr_8.png"/><Relationship Id="rId6" Type="http://schemas.openxmlformats.org/officeDocument/2006/relationships/image" Target="../media/kkpr_9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10.png"/><Relationship Id="rId4" Type="http://schemas.openxmlformats.org/officeDocument/2006/relationships/image" Target="../media/kkpr_11.png"/><Relationship Id="rId5" Type="http://schemas.openxmlformats.org/officeDocument/2006/relationships/image" Target="../media/kkpr_12.png"/><Relationship Id="rId6" Type="http://schemas.openxmlformats.org/officeDocument/2006/relationships/image" Target="../media/kkpr_13.png"/><Relationship Id="rId7" Type="http://schemas.openxmlformats.org/officeDocument/2006/relationships/image" Target="../media/kkpr_14.png"/><Relationship Id="rId8" Type="http://schemas.openxmlformats.org/officeDocument/2006/relationships/image" Target="../media/kkpr_15.png"/><Relationship Id="rId9" Type="http://schemas.openxmlformats.org/officeDocument/2006/relationships/image" Target="../media/kkpr_1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10.png"/><Relationship Id="rId4" Type="http://schemas.openxmlformats.org/officeDocument/2006/relationships/image" Target="../media/kkpr_11.png"/><Relationship Id="rId5" Type="http://schemas.openxmlformats.org/officeDocument/2006/relationships/image" Target="../media/kkpr_12.png"/><Relationship Id="rId6" Type="http://schemas.openxmlformats.org/officeDocument/2006/relationships/image" Target="../media/kkpr_13.png"/><Relationship Id="rId7" Type="http://schemas.openxmlformats.org/officeDocument/2006/relationships/image" Target="../media/kkpr_14.png"/><Relationship Id="rId8" Type="http://schemas.openxmlformats.org/officeDocument/2006/relationships/image" Target="../media/kkpr_15.png"/><Relationship Id="rId9" Type="http://schemas.openxmlformats.org/officeDocument/2006/relationships/image" Target="../media/kkpr_16.png"/><Relationship Id="rId10" Type="http://schemas.openxmlformats.org/officeDocument/2006/relationships/image" Target="../media/kkpr_1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1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19.png"/><Relationship Id="rId4" Type="http://schemas.openxmlformats.org/officeDocument/2006/relationships/image" Target="../media/kkpr_2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21.png"/><Relationship Id="rId4" Type="http://schemas.openxmlformats.org/officeDocument/2006/relationships/image" Target="../media/kkpr_22.png"/><Relationship Id="rId5" Type="http://schemas.openxmlformats.org/officeDocument/2006/relationships/image" Target="../media/kkpr_12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23.png"/><Relationship Id="rId4" Type="http://schemas.openxmlformats.org/officeDocument/2006/relationships/image" Target="../media/kkpr_2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12.png"/><Relationship Id="rId4" Type="http://schemas.openxmlformats.org/officeDocument/2006/relationships/image" Target="../media/kkpr_25.png"/><Relationship Id="rId5" Type="http://schemas.openxmlformats.org/officeDocument/2006/relationships/image" Target="../media/kkpr_13.png"/><Relationship Id="rId6" Type="http://schemas.openxmlformats.org/officeDocument/2006/relationships/image" Target="../media/kkpr_26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27.png"/><Relationship Id="rId4" Type="http://schemas.openxmlformats.org/officeDocument/2006/relationships/image" Target="../media/kkpr_14.png"/><Relationship Id="rId5" Type="http://schemas.openxmlformats.org/officeDocument/2006/relationships/image" Target="../media/kkpr_15.png"/><Relationship Id="rId6" Type="http://schemas.openxmlformats.org/officeDocument/2006/relationships/image" Target="../media/kkpr_16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21.png"/><Relationship Id="rId4" Type="http://schemas.openxmlformats.org/officeDocument/2006/relationships/image" Target="../media/kkpr_22.png"/><Relationship Id="rId5" Type="http://schemas.openxmlformats.org/officeDocument/2006/relationships/image" Target="../media/kkpr_16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28.png"/><Relationship Id="rId4" Type="http://schemas.openxmlformats.org/officeDocument/2006/relationships/image" Target="../media/kkpr_29.png"/><Relationship Id="rId5" Type="http://schemas.openxmlformats.org/officeDocument/2006/relationships/image" Target="../media/kkpr_30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kkpr_31.png"/><Relationship Id="rId4" Type="http://schemas.openxmlformats.org/officeDocument/2006/relationships/image" Target="../media/kkpr_32.png"/><Relationship Id="rId5" Type="http://schemas.openxmlformats.org/officeDocument/2006/relationships/image" Target="../media/kkpr_3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1.png"/><Relationship Id="rId4" Type="http://schemas.openxmlformats.org/officeDocument/2006/relationships/image" Target="../media/kkpr_34.png"/><Relationship Id="rId5" Type="http://schemas.openxmlformats.org/officeDocument/2006/relationships/image" Target="../media/kkpr_35.png"/><Relationship Id="rId6" Type="http://schemas.openxmlformats.org/officeDocument/2006/relationships/image" Target="../media/kkpr_36.png"/><Relationship Id="rId7" Type="http://schemas.openxmlformats.org/officeDocument/2006/relationships/image" Target="../media/kkpr_37.png"/><Relationship Id="rId8" Type="http://schemas.openxmlformats.org/officeDocument/2006/relationships/image" Target="../media/kkpr_38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4134" y="1702613"/>
            <a:ext cx="16230600" cy="6881774"/>
          </a:xfrm>
          <a:custGeom>
            <a:avLst/>
            <a:gdLst/>
            <a:ahLst/>
            <a:cxnLst/>
            <a:rect r="r" b="b" t="t" l="l"/>
            <a:pathLst>
              <a:path h="6881774" w="16230600">
                <a:moveTo>
                  <a:pt x="0" y="0"/>
                </a:moveTo>
                <a:lnTo>
                  <a:pt x="16230600" y="0"/>
                </a:lnTo>
                <a:lnTo>
                  <a:pt x="16230600" y="6881774"/>
                </a:lnTo>
                <a:lnTo>
                  <a:pt x="0" y="68817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01653" y="136855"/>
            <a:ext cx="1894593" cy="733633"/>
          </a:xfrm>
          <a:custGeom>
            <a:avLst/>
            <a:gdLst/>
            <a:ahLst/>
            <a:cxnLst/>
            <a:rect r="r" b="b" t="t" l="l"/>
            <a:pathLst>
              <a:path h="733633" w="1894593">
                <a:moveTo>
                  <a:pt x="0" y="0"/>
                </a:moveTo>
                <a:lnTo>
                  <a:pt x="1894594" y="0"/>
                </a:lnTo>
                <a:lnTo>
                  <a:pt x="1894594" y="733633"/>
                </a:lnTo>
                <a:lnTo>
                  <a:pt x="0" y="7336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1727" r="0" b="-8652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29610" y="278623"/>
            <a:ext cx="1352944" cy="629965"/>
          </a:xfrm>
          <a:custGeom>
            <a:avLst/>
            <a:gdLst/>
            <a:ahLst/>
            <a:cxnLst/>
            <a:rect r="r" b="b" t="t" l="l"/>
            <a:pathLst>
              <a:path h="629965" w="1352944">
                <a:moveTo>
                  <a:pt x="0" y="0"/>
                </a:moveTo>
                <a:lnTo>
                  <a:pt x="1352944" y="0"/>
                </a:lnTo>
                <a:lnTo>
                  <a:pt x="1352944" y="629965"/>
                </a:lnTo>
                <a:lnTo>
                  <a:pt x="0" y="629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92076" y="240615"/>
            <a:ext cx="617875" cy="818377"/>
            <a:chOff x="0" y="0"/>
            <a:chExt cx="823833" cy="1091170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189959" y="680313"/>
              <a:ext cx="447101" cy="267869"/>
              <a:chOff x="0" y="0"/>
              <a:chExt cx="594596" cy="356236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94596" cy="356236"/>
              </a:xfrm>
              <a:custGeom>
                <a:avLst/>
                <a:gdLst/>
                <a:ahLst/>
                <a:cxnLst/>
                <a:rect r="r" b="b" t="t" l="l"/>
                <a:pathLst>
                  <a:path h="356236" w="594596">
                    <a:moveTo>
                      <a:pt x="178118" y="0"/>
                    </a:moveTo>
                    <a:lnTo>
                      <a:pt x="416477" y="0"/>
                    </a:lnTo>
                    <a:cubicBezTo>
                      <a:pt x="463717" y="0"/>
                      <a:pt x="509022" y="18766"/>
                      <a:pt x="542426" y="52170"/>
                    </a:cubicBezTo>
                    <a:cubicBezTo>
                      <a:pt x="575830" y="85573"/>
                      <a:pt x="594596" y="130878"/>
                      <a:pt x="594596" y="178118"/>
                    </a:cubicBezTo>
                    <a:lnTo>
                      <a:pt x="594596" y="178118"/>
                    </a:lnTo>
                    <a:cubicBezTo>
                      <a:pt x="594596" y="276490"/>
                      <a:pt x="514849" y="356236"/>
                      <a:pt x="416477" y="356236"/>
                    </a:cubicBezTo>
                    <a:lnTo>
                      <a:pt x="178118" y="356236"/>
                    </a:lnTo>
                    <a:cubicBezTo>
                      <a:pt x="130878" y="356236"/>
                      <a:pt x="85573" y="337470"/>
                      <a:pt x="52170" y="304067"/>
                    </a:cubicBezTo>
                    <a:cubicBezTo>
                      <a:pt x="18766" y="270663"/>
                      <a:pt x="0" y="225358"/>
                      <a:pt x="0" y="178118"/>
                    </a:cubicBezTo>
                    <a:lnTo>
                      <a:pt x="0" y="178118"/>
                    </a:lnTo>
                    <a:cubicBezTo>
                      <a:pt x="0" y="130878"/>
                      <a:pt x="18766" y="85573"/>
                      <a:pt x="52170" y="52170"/>
                    </a:cubicBezTo>
                    <a:cubicBezTo>
                      <a:pt x="85573" y="18766"/>
                      <a:pt x="130878" y="0"/>
                      <a:pt x="17811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594596" cy="39433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grpSp>
          <p:nvGrpSpPr>
            <p:cNvPr name="Group 9" id="9"/>
            <p:cNvGrpSpPr/>
            <p:nvPr/>
          </p:nvGrpSpPr>
          <p:grpSpPr>
            <a:xfrm rot="0">
              <a:off x="32948" y="18976"/>
              <a:ext cx="753951" cy="611177"/>
              <a:chOff x="0" y="0"/>
              <a:chExt cx="1002674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002674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02674">
                    <a:moveTo>
                      <a:pt x="0" y="0"/>
                    </a:moveTo>
                    <a:lnTo>
                      <a:pt x="1002674" y="0"/>
                    </a:lnTo>
                    <a:lnTo>
                      <a:pt x="1002674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002674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20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23833" cy="1091170"/>
            </a:xfrm>
            <a:custGeom>
              <a:avLst/>
              <a:gdLst/>
              <a:ahLst/>
              <a:cxnLst/>
              <a:rect r="r" b="b" t="t" l="l"/>
              <a:pathLst>
                <a:path h="1091170" w="823833">
                  <a:moveTo>
                    <a:pt x="0" y="0"/>
                  </a:moveTo>
                  <a:lnTo>
                    <a:pt x="823833" y="0"/>
                  </a:lnTo>
                  <a:lnTo>
                    <a:pt x="823833" y="1091170"/>
                  </a:lnTo>
                  <a:lnTo>
                    <a:pt x="0" y="1091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28700" y="3574270"/>
            <a:ext cx="14972284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true">
                <a:solidFill>
                  <a:srgbClr val="FFFFFF"/>
                </a:solidFill>
                <a:latin typeface="Neue Montreal Medium"/>
                <a:ea typeface="Neue Montreal Medium"/>
                <a:cs typeface="Neue Montreal Medium"/>
                <a:sym typeface="Neue Montreal Medium"/>
              </a:rPr>
              <a:t>Ekspose Alur Perizinan KKPR Non Berusaha pada Sistem SMARTARU Tabalong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073063"/>
            <a:ext cx="11452701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b="true" sz="3000" spc="3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Dinas Pekerjaan Umum dan Penataan Ruang Kabupaten Ta</a:t>
            </a:r>
            <a:r>
              <a:rPr lang="en-US" b="true" sz="3000" spc="3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balong</a:t>
            </a:r>
          </a:p>
        </p:txBody>
      </p:sp>
      <p:sp>
        <p:nvSpPr>
          <p:cNvPr name="AutoShape 15" id="15"/>
          <p:cNvSpPr/>
          <p:nvPr/>
        </p:nvSpPr>
        <p:spPr>
          <a:xfrm>
            <a:off x="946958" y="8269795"/>
            <a:ext cx="14204746" cy="0"/>
          </a:xfrm>
          <a:prstGeom prst="line">
            <a:avLst/>
          </a:prstGeom>
          <a:ln cap="rnd" w="9525">
            <a:solidFill>
              <a:srgbClr val="D9D9D9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6" id="16"/>
          <p:cNvSpPr txBox="true"/>
          <p:nvPr/>
        </p:nvSpPr>
        <p:spPr>
          <a:xfrm rot="0">
            <a:off x="1113024" y="9264883"/>
            <a:ext cx="5917724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b="true" sz="2000" spc="2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PT Mahakarya Inovasi Bangsa (I</a:t>
            </a:r>
            <a:r>
              <a:rPr lang="en-US" b="true" sz="2000" spc="20">
                <a:solidFill>
                  <a:srgbClr val="FFFFFF"/>
                </a:solidFill>
                <a:latin typeface="Neue Montreal Bold"/>
                <a:ea typeface="Neue Montreal Bold"/>
                <a:cs typeface="Neue Montreal Bold"/>
                <a:sym typeface="Neue Montreal Bold"/>
              </a:rPr>
              <a:t>notive Technology)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477250" cy="10287000"/>
          </a:xfrm>
          <a:custGeom>
            <a:avLst/>
            <a:gdLst/>
            <a:ahLst/>
            <a:cxnLst/>
            <a:rect r="r" b="b" t="t" l="l"/>
            <a:pathLst>
              <a:path h="10287000" w="8477250">
                <a:moveTo>
                  <a:pt x="0" y="0"/>
                </a:moveTo>
                <a:lnTo>
                  <a:pt x="8477250" y="0"/>
                </a:lnTo>
                <a:lnTo>
                  <a:pt x="84772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001" t="0" r="-4079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610278" y="0"/>
            <a:ext cx="3876497" cy="10287000"/>
            <a:chOff x="0" y="0"/>
            <a:chExt cx="1020970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20970" cy="2709333"/>
            </a:xfrm>
            <a:custGeom>
              <a:avLst/>
              <a:gdLst/>
              <a:ahLst/>
              <a:cxnLst/>
              <a:rect r="r" b="b" t="t" l="l"/>
              <a:pathLst>
                <a:path h="2709333" w="1020970">
                  <a:moveTo>
                    <a:pt x="0" y="0"/>
                  </a:moveTo>
                  <a:lnTo>
                    <a:pt x="1020970" y="0"/>
                  </a:lnTo>
                  <a:lnTo>
                    <a:pt x="1020970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0"/>
                  </a:srgbClr>
                </a:gs>
                <a:gs pos="50000">
                  <a:srgbClr val="000000">
                    <a:alpha val="485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020970" cy="269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0">
            <a:off x="7881015" y="-1112315"/>
            <a:ext cx="16230600" cy="6881774"/>
          </a:xfrm>
          <a:custGeom>
            <a:avLst/>
            <a:gdLst/>
            <a:ahLst/>
            <a:cxnLst/>
            <a:rect r="r" b="b" t="t" l="l"/>
            <a:pathLst>
              <a:path h="6881774" w="16230600">
                <a:moveTo>
                  <a:pt x="16230600" y="0"/>
                </a:moveTo>
                <a:lnTo>
                  <a:pt x="0" y="0"/>
                </a:lnTo>
                <a:lnTo>
                  <a:pt x="0" y="6881774"/>
                </a:lnTo>
                <a:lnTo>
                  <a:pt x="16230600" y="6881774"/>
                </a:lnTo>
                <a:lnTo>
                  <a:pt x="16230600" y="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id="21" name="Judul 21"/>
          <p:cNvSpPr txBox="1"/>
          <p:nvPr/>
        </p:nvSpPr>
        <p:spPr>
          <a:xfrm>
            <a:off x="9811512" y="1417320"/>
            <a:ext cx="76809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56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Agenda</a:t>
            </a:r>
          </a:p>
        </p:txBody>
      </p:sp>
      <p:sp>
        <p:nvSpPr>
          <p:cNvPr id="22" name="Garis aksen 22"/>
          <p:cNvSpPr/>
          <p:nvPr/>
        </p:nvSpPr>
        <p:spPr>
          <a:xfrm>
            <a:off x="9811512" y="2487168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3" name="Nomor agenda 23"/>
          <p:cNvSpPr txBox="1"/>
          <p:nvPr/>
        </p:nvSpPr>
        <p:spPr>
          <a:xfrm>
            <a:off x="9811512" y="3063240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600" dirty="0">
                <a:solidFill>
                  <a:srgbClr val="D2B99A"/>
                </a:solidFill>
                <a:latin typeface="Poppins Light"/>
                <a:ea typeface="Poppins Light"/>
                <a:cs typeface="Poppins Light"/>
              </a:rPr>
              <a:t>01</a:t>
            </a:r>
          </a:p>
        </p:txBody>
      </p:sp>
      <p:sp>
        <p:nvSpPr>
          <p:cNvPr id="24" name="Item agenda 24"/>
          <p:cNvSpPr txBox="1"/>
          <p:nvPr/>
        </p:nvSpPr>
        <p:spPr>
          <a:xfrm>
            <a:off x="10927080" y="3118104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Latar Belakang &amp; Sekilas SMARTARU</a:t>
            </a:r>
          </a:p>
        </p:txBody>
      </p:sp>
      <p:sp>
        <p:nvSpPr>
          <p:cNvPr id="25" name="Nomor agenda 25"/>
          <p:cNvSpPr txBox="1"/>
          <p:nvPr/>
        </p:nvSpPr>
        <p:spPr>
          <a:xfrm>
            <a:off x="9811512" y="4050792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600" dirty="0">
                <a:solidFill>
                  <a:srgbClr val="D2B99A"/>
                </a:solidFill>
                <a:latin typeface="Poppins Light"/>
                <a:ea typeface="Poppins Light"/>
                <a:cs typeface="Poppins Light"/>
              </a:rPr>
              <a:t>02</a:t>
            </a:r>
          </a:p>
        </p:txBody>
      </p:sp>
      <p:sp>
        <p:nvSpPr>
          <p:cNvPr id="26" name="Item agenda 26"/>
          <p:cNvSpPr txBox="1"/>
          <p:nvPr/>
        </p:nvSpPr>
        <p:spPr>
          <a:xfrm>
            <a:off x="10927080" y="4105656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Alur Perizinan KKPR</a:t>
            </a:r>
          </a:p>
        </p:txBody>
      </p:sp>
      <p:sp>
        <p:nvSpPr>
          <p:cNvPr id="27" name="Nomor agenda 27"/>
          <p:cNvSpPr txBox="1"/>
          <p:nvPr/>
        </p:nvSpPr>
        <p:spPr>
          <a:xfrm>
            <a:off x="9811512" y="5038344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600" dirty="0">
                <a:solidFill>
                  <a:srgbClr val="D2B99A"/>
                </a:solidFill>
                <a:latin typeface="Poppins Light"/>
                <a:ea typeface="Poppins Light"/>
                <a:cs typeface="Poppins Light"/>
              </a:rPr>
              <a:t>03</a:t>
            </a:r>
          </a:p>
        </p:txBody>
      </p:sp>
      <p:sp>
        <p:nvSpPr>
          <p:cNvPr id="28" name="Item agenda 28"/>
          <p:cNvSpPr txBox="1"/>
          <p:nvPr/>
        </p:nvSpPr>
        <p:spPr>
          <a:xfrm>
            <a:off x="10927080" y="5093208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Peran Admin BPN</a:t>
            </a:r>
          </a:p>
        </p:txBody>
      </p:sp>
      <p:sp>
        <p:nvSpPr>
          <p:cNvPr id="29" name="Nomor agenda 29"/>
          <p:cNvSpPr txBox="1"/>
          <p:nvPr/>
        </p:nvSpPr>
        <p:spPr>
          <a:xfrm>
            <a:off x="9811512" y="6025896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600" dirty="0">
                <a:solidFill>
                  <a:srgbClr val="D2B99A"/>
                </a:solidFill>
                <a:latin typeface="Poppins Light"/>
                <a:ea typeface="Poppins Light"/>
                <a:cs typeface="Poppins Light"/>
              </a:rPr>
              <a:t>04</a:t>
            </a:r>
          </a:p>
        </p:txBody>
      </p:sp>
      <p:sp>
        <p:nvSpPr>
          <p:cNvPr id="30" name="Item agenda 30"/>
          <p:cNvSpPr txBox="1"/>
          <p:nvPr/>
        </p:nvSpPr>
        <p:spPr>
          <a:xfrm>
            <a:off x="10927080" y="6080760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Teknis GIS &amp; Persetujuan Pimpinan</a:t>
            </a:r>
          </a:p>
        </p:txBody>
      </p:sp>
      <p:sp>
        <p:nvSpPr>
          <p:cNvPr id="31" name="Nomor agenda 31"/>
          <p:cNvSpPr txBox="1"/>
          <p:nvPr/>
        </p:nvSpPr>
        <p:spPr>
          <a:xfrm>
            <a:off x="9811512" y="7013448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600" dirty="0">
                <a:solidFill>
                  <a:srgbClr val="D2B99A"/>
                </a:solidFill>
                <a:latin typeface="Poppins Light"/>
                <a:ea typeface="Poppins Light"/>
                <a:cs typeface="Poppins Light"/>
              </a:rPr>
              <a:t>05</a:t>
            </a:r>
          </a:p>
        </p:txBody>
      </p:sp>
      <p:sp>
        <p:nvSpPr>
          <p:cNvPr id="32" name="Item agenda 32"/>
          <p:cNvSpPr txBox="1"/>
          <p:nvPr/>
        </p:nvSpPr>
        <p:spPr>
          <a:xfrm>
            <a:off x="10927080" y="7068312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Peran Admin DPMPTSP &amp; TTE QR Code</a:t>
            </a:r>
          </a:p>
        </p:txBody>
      </p:sp>
      <p:sp>
        <p:nvSpPr>
          <p:cNvPr id="33" name="Nomor agenda 33"/>
          <p:cNvSpPr txBox="1"/>
          <p:nvPr/>
        </p:nvSpPr>
        <p:spPr>
          <a:xfrm>
            <a:off x="9811512" y="8001000"/>
            <a:ext cx="109728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600" dirty="0">
                <a:solidFill>
                  <a:srgbClr val="D2B99A"/>
                </a:solidFill>
                <a:latin typeface="Poppins Light"/>
                <a:ea typeface="Poppins Light"/>
                <a:cs typeface="Poppins Light"/>
              </a:rPr>
              <a:t>06</a:t>
            </a:r>
          </a:p>
        </p:txBody>
      </p:sp>
      <p:sp>
        <p:nvSpPr>
          <p:cNvPr id="34" name="Item agenda 34"/>
          <p:cNvSpPr txBox="1"/>
          <p:nvPr/>
        </p:nvSpPr>
        <p:spPr>
          <a:xfrm>
            <a:off x="10927080" y="8055864"/>
            <a:ext cx="694944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Tindak Lanjut &amp; Tanya Jawab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8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LATAR BELAKANG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Tantangan Proses KKPR Konvensional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Card 6"/>
          <p:cNvSpPr/>
          <p:nvPr/>
        </p:nvSpPr>
        <p:spPr>
          <a:xfrm>
            <a:off x="822960" y="2514600"/>
            <a:ext cx="3840480" cy="379476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7" name="Icon background 7"/>
          <p:cNvSpPr/>
          <p:nvPr/>
        </p:nvSpPr>
        <p:spPr>
          <a:xfrm>
            <a:off x="1234440" y="2926080"/>
            <a:ext cx="868680" cy="86868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8" name="Ikon files 8" descr="Ikon fil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923" y="3134563"/>
            <a:ext cx="451714" cy="451714"/>
          </a:xfrm>
          <a:prstGeom prst="rect">
            <a:avLst/>
          </a:prstGeom>
        </p:spPr>
      </p:pic>
      <p:sp>
        <p:nvSpPr>
          <p:cNvPr id="9" name="Judul kartu 9"/>
          <p:cNvSpPr txBox="1"/>
          <p:nvPr/>
        </p:nvSpPr>
        <p:spPr>
          <a:xfrm>
            <a:off x="1234440" y="406908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Berkas Fisik</a:t>
            </a:r>
          </a:p>
        </p:txBody>
      </p:sp>
      <p:sp>
        <p:nvSpPr>
          <p:cNvPr id="10" name="Isi kartu 10"/>
          <p:cNvSpPr txBox="1"/>
          <p:nvPr/>
        </p:nvSpPr>
        <p:spPr>
          <a:xfrm>
            <a:off x="1234440" y="4645152"/>
            <a:ext cx="301752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Dokumen dicetak dan diantar langsung ke setiap instansi.</a:t>
            </a:r>
          </a:p>
        </p:txBody>
      </p:sp>
      <p:sp>
        <p:nvSpPr>
          <p:cNvPr id="11" name="Card 11"/>
          <p:cNvSpPr/>
          <p:nvPr/>
        </p:nvSpPr>
        <p:spPr>
          <a:xfrm>
            <a:off x="5090465" y="2514600"/>
            <a:ext cx="3840480" cy="379476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2" name="Icon background 12"/>
          <p:cNvSpPr/>
          <p:nvPr/>
        </p:nvSpPr>
        <p:spPr>
          <a:xfrm>
            <a:off x="5501945" y="2926080"/>
            <a:ext cx="868680" cy="86868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3" name="Ikon search-x 13" descr="Ikon search-x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428" y="3134563"/>
            <a:ext cx="451714" cy="451714"/>
          </a:xfrm>
          <a:prstGeom prst="rect">
            <a:avLst/>
          </a:prstGeom>
        </p:spPr>
      </p:pic>
      <p:sp>
        <p:nvSpPr>
          <p:cNvPr id="14" name="Judul kartu 14"/>
          <p:cNvSpPr txBox="1"/>
          <p:nvPr/>
        </p:nvSpPr>
        <p:spPr>
          <a:xfrm>
            <a:off x="5501945" y="406908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Sulit Dilacak</a:t>
            </a:r>
          </a:p>
        </p:txBody>
      </p:sp>
      <p:sp>
        <p:nvSpPr>
          <p:cNvPr id="15" name="Isi kartu 15"/>
          <p:cNvSpPr txBox="1"/>
          <p:nvPr/>
        </p:nvSpPr>
        <p:spPr>
          <a:xfrm>
            <a:off x="5501945" y="4645152"/>
            <a:ext cx="301752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Pemohon tidak mengetahui posisi berkas dan status permohonannya.</a:t>
            </a:r>
          </a:p>
        </p:txBody>
      </p:sp>
      <p:sp>
        <p:nvSpPr>
          <p:cNvPr id="16" name="Card 16"/>
          <p:cNvSpPr/>
          <p:nvPr/>
        </p:nvSpPr>
        <p:spPr>
          <a:xfrm>
            <a:off x="9357970" y="2514600"/>
            <a:ext cx="3840480" cy="379476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7" name="Icon background 17"/>
          <p:cNvSpPr/>
          <p:nvPr/>
        </p:nvSpPr>
        <p:spPr>
          <a:xfrm>
            <a:off x="9769450" y="2926080"/>
            <a:ext cx="868680" cy="86868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8" name="Ikon repeat-2 18" descr="Ikon repeat-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7933" y="3134563"/>
            <a:ext cx="451714" cy="451714"/>
          </a:xfrm>
          <a:prstGeom prst="rect">
            <a:avLst/>
          </a:prstGeom>
        </p:spPr>
      </p:pic>
      <p:sp>
        <p:nvSpPr>
          <p:cNvPr id="19" name="Judul kartu 19"/>
          <p:cNvSpPr txBox="1"/>
          <p:nvPr/>
        </p:nvSpPr>
        <p:spPr>
          <a:xfrm>
            <a:off x="9769450" y="406908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Bolak-balik</a:t>
            </a:r>
          </a:p>
        </p:txBody>
      </p:sp>
      <p:sp>
        <p:nvSpPr>
          <p:cNvPr id="20" name="Isi kartu 20"/>
          <p:cNvSpPr txBox="1"/>
          <p:nvPr/>
        </p:nvSpPr>
        <p:spPr>
          <a:xfrm>
            <a:off x="9769450" y="4645152"/>
            <a:ext cx="301752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Pemohon datang berulang kali untuk melengkapi dan menanyakan berkas.</a:t>
            </a:r>
          </a:p>
        </p:txBody>
      </p:sp>
      <p:sp>
        <p:nvSpPr>
          <p:cNvPr id="21" name="Card 21"/>
          <p:cNvSpPr/>
          <p:nvPr/>
        </p:nvSpPr>
        <p:spPr>
          <a:xfrm>
            <a:off x="13625474" y="2514600"/>
            <a:ext cx="3840480" cy="379476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2" name="Icon background 22"/>
          <p:cNvSpPr/>
          <p:nvPr/>
        </p:nvSpPr>
        <p:spPr>
          <a:xfrm>
            <a:off x="14036954" y="2926080"/>
            <a:ext cx="868680" cy="86868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3" name="Ikon hourglass 23" descr="Ikon hourglas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5438" y="3134563"/>
            <a:ext cx="451714" cy="451714"/>
          </a:xfrm>
          <a:prstGeom prst="rect">
            <a:avLst/>
          </a:prstGeom>
        </p:spPr>
      </p:pic>
      <p:sp>
        <p:nvSpPr>
          <p:cNvPr id="24" name="Judul kartu 24"/>
          <p:cNvSpPr txBox="1"/>
          <p:nvPr/>
        </p:nvSpPr>
        <p:spPr>
          <a:xfrm>
            <a:off x="14036954" y="406908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Proses Lama</a:t>
            </a:r>
          </a:p>
        </p:txBody>
      </p:sp>
      <p:sp>
        <p:nvSpPr>
          <p:cNvPr id="25" name="Isi kartu 25"/>
          <p:cNvSpPr txBox="1"/>
          <p:nvPr/>
        </p:nvSpPr>
        <p:spPr>
          <a:xfrm>
            <a:off x="14036954" y="4645152"/>
            <a:ext cx="301752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Perpindahan berkas antar-instansi memakan waktu.</a:t>
            </a:r>
          </a:p>
        </p:txBody>
      </p:sp>
      <p:sp>
        <p:nvSpPr>
          <p:cNvPr id="26" name="Kartu solusi 26"/>
          <p:cNvSpPr/>
          <p:nvPr/>
        </p:nvSpPr>
        <p:spPr>
          <a:xfrm>
            <a:off x="822960" y="6720840"/>
            <a:ext cx="16642080" cy="2331720"/>
          </a:xfrm>
          <a:prstGeom prst="roundRect">
            <a:avLst>
              <a:gd name="adj" fmla="val 6000"/>
            </a:avLst>
          </a:prstGeom>
          <a:solidFill>
            <a:srgbClr val="1C1812"/>
          </a:solidFill>
          <a:ln w="12700">
            <a:solidFill>
              <a:srgbClr val="4A3F30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7" name="Icon background 27"/>
          <p:cNvSpPr/>
          <p:nvPr/>
        </p:nvSpPr>
        <p:spPr>
          <a:xfrm>
            <a:off x="1280160" y="7287768"/>
            <a:ext cx="1188720" cy="1188720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8" name="Ikon route 28" descr="Ikon rout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65453" y="7573061"/>
            <a:ext cx="618134" cy="618134"/>
          </a:xfrm>
          <a:prstGeom prst="rect">
            <a:avLst/>
          </a:prstGeom>
        </p:spPr>
      </p:pic>
      <p:sp>
        <p:nvSpPr>
          <p:cNvPr id="29" name="Isi solusi 29"/>
          <p:cNvSpPr txBox="1"/>
          <p:nvPr/>
        </p:nvSpPr>
        <p:spPr>
          <a:xfrm>
            <a:off x="2788920" y="7086600"/>
            <a:ext cx="14356080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d-ID" sz="2200" b="1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Solusi: SMARTARU Tabalong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Seluruh proses KKPR berjalan digital, terintegrasi antar-instansi, dan dapat dipantau secara real-time oleh pemohon maupun petugas.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-3200400" y="-237744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SEKILAS SISTEM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SMARTARU Tabalong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Card 6"/>
          <p:cNvSpPr/>
          <p:nvPr/>
        </p:nvSpPr>
        <p:spPr>
          <a:xfrm>
            <a:off x="822960" y="2514600"/>
            <a:ext cx="6309360" cy="1874520"/>
          </a:xfrm>
          <a:prstGeom prst="roundRect">
            <a:avLst>
              <a:gd name="adj" fmla="val 6000"/>
            </a:avLst>
          </a:prstGeom>
          <a:solidFill>
            <a:srgbClr val="1C1812"/>
          </a:solidFill>
          <a:ln w="12700">
            <a:solidFill>
              <a:srgbClr val="D2B99A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7" name="Icon background 7"/>
          <p:cNvSpPr/>
          <p:nvPr/>
        </p:nvSpPr>
        <p:spPr>
          <a:xfrm>
            <a:off x="1188720" y="2971800"/>
            <a:ext cx="914400" cy="914400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8" name="Ikon file-check 8" descr="Ikon file-chec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76" y="3191256"/>
            <a:ext cx="475488" cy="475488"/>
          </a:xfrm>
          <a:prstGeom prst="rect">
            <a:avLst/>
          </a:prstGeom>
        </p:spPr>
      </p:pic>
      <p:sp>
        <p:nvSpPr>
          <p:cNvPr id="9" name="Modul 9"/>
          <p:cNvSpPr txBox="1"/>
          <p:nvPr/>
        </p:nvSpPr>
        <p:spPr>
          <a:xfrm>
            <a:off x="2377440" y="2807208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Layanan KKPR</a:t>
            </a:r>
          </a:p>
        </p:txBody>
      </p:sp>
      <p:sp>
        <p:nvSpPr>
          <p:cNvPr id="10" name="Deskripsi modul 10"/>
          <p:cNvSpPr txBox="1"/>
          <p:nvPr/>
        </p:nvSpPr>
        <p:spPr>
          <a:xfrm>
            <a:off x="2377440" y="3291840"/>
            <a:ext cx="457200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Pengajuan hingga penerbitan KKPR Non Berusaha secara daring.</a:t>
            </a:r>
          </a:p>
        </p:txBody>
      </p:sp>
      <p:sp>
        <p:nvSpPr>
          <p:cNvPr id="11" name="Label fokus 11"/>
          <p:cNvSpPr txBox="1"/>
          <p:nvPr/>
        </p:nvSpPr>
        <p:spPr>
          <a:xfrm>
            <a:off x="4846320" y="2843784"/>
            <a:ext cx="21031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b="1" spc="15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FOKUS PAPARAN</a:t>
            </a:r>
          </a:p>
        </p:txBody>
      </p:sp>
      <p:sp>
        <p:nvSpPr>
          <p:cNvPr id="12" name="Card 12"/>
          <p:cNvSpPr/>
          <p:nvPr/>
        </p:nvSpPr>
        <p:spPr>
          <a:xfrm>
            <a:off x="822960" y="4663440"/>
            <a:ext cx="6309360" cy="187452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3" name="Icon background 13"/>
          <p:cNvSpPr/>
          <p:nvPr/>
        </p:nvSpPr>
        <p:spPr>
          <a:xfrm>
            <a:off x="1188720" y="5120640"/>
            <a:ext cx="914400" cy="9144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4" name="Ikon map 14" descr="Ikon ma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176" y="5340096"/>
            <a:ext cx="475488" cy="475488"/>
          </a:xfrm>
          <a:prstGeom prst="rect">
            <a:avLst/>
          </a:prstGeom>
        </p:spPr>
      </p:pic>
      <p:sp>
        <p:nvSpPr>
          <p:cNvPr id="15" name="Modul 15"/>
          <p:cNvSpPr txBox="1"/>
          <p:nvPr/>
        </p:nvSpPr>
        <p:spPr>
          <a:xfrm>
            <a:off x="2377440" y="4956048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Peta SIMTARU</a:t>
            </a:r>
          </a:p>
        </p:txBody>
      </p:sp>
      <p:sp>
        <p:nvSpPr>
          <p:cNvPr id="16" name="Deskripsi modul 16"/>
          <p:cNvSpPr txBox="1"/>
          <p:nvPr/>
        </p:nvSpPr>
        <p:spPr>
          <a:xfrm>
            <a:off x="2377440" y="5440680"/>
            <a:ext cx="457200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Peta interaktif zonasi dan rencana tata ruang, terbuka untuk publik.</a:t>
            </a:r>
          </a:p>
        </p:txBody>
      </p:sp>
      <p:sp>
        <p:nvSpPr>
          <p:cNvPr id="17" name="Card 17"/>
          <p:cNvSpPr/>
          <p:nvPr/>
        </p:nvSpPr>
        <p:spPr>
          <a:xfrm>
            <a:off x="822960" y="6812280"/>
            <a:ext cx="6309360" cy="187452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8" name="Icon background 18"/>
          <p:cNvSpPr/>
          <p:nvPr/>
        </p:nvSpPr>
        <p:spPr>
          <a:xfrm>
            <a:off x="1188720" y="7269480"/>
            <a:ext cx="914400" cy="9144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9" name="Ikon lightbulb 19" descr="Ikon lightbul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176" y="7488936"/>
            <a:ext cx="475488" cy="475488"/>
          </a:xfrm>
          <a:prstGeom prst="rect">
            <a:avLst/>
          </a:prstGeom>
        </p:spPr>
      </p:pic>
      <p:sp>
        <p:nvSpPr>
          <p:cNvPr id="20" name="Modul 20"/>
          <p:cNvSpPr txBox="1"/>
          <p:nvPr/>
        </p:nvSpPr>
        <p:spPr>
          <a:xfrm>
            <a:off x="2377440" y="7104888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IDETARU</a:t>
            </a:r>
          </a:p>
        </p:txBody>
      </p:sp>
      <p:sp>
        <p:nvSpPr>
          <p:cNvPr id="21" name="Deskripsi modul 21"/>
          <p:cNvSpPr txBox="1"/>
          <p:nvPr/>
        </p:nvSpPr>
        <p:spPr>
          <a:xfrm>
            <a:off x="2377440" y="7589520"/>
            <a:ext cx="457200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Wadah masukan dan usulan tata ruang dari masyarakat.</a:t>
            </a:r>
          </a:p>
        </p:txBody>
      </p:sp>
      <p:pic>
        <p:nvPicPr>
          <p:cNvPr id="22" name="Halaman utama SMARTARU 22" descr="Halaman utama SMARTARU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2514600"/>
            <a:ext cx="9738360" cy="6086475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8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ALUR KKPR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Pihak yang Terlibat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Subjudul 6"/>
          <p:cNvSpPr txBox="1"/>
          <p:nvPr/>
        </p:nvSpPr>
        <p:spPr>
          <a:xfrm>
            <a:off x="822960" y="2103120"/>
            <a:ext cx="155448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Setiap pihak memiliki akun dan hak akses sendiri, serta hanya melihat menu yang sesuai tugasnya.</a:t>
            </a:r>
          </a:p>
        </p:txBody>
      </p:sp>
      <p:sp>
        <p:nvSpPr>
          <p:cNvPr id="7" name="Card 7"/>
          <p:cNvSpPr/>
          <p:nvPr/>
        </p:nvSpPr>
        <p:spPr>
          <a:xfrm>
            <a:off x="822960" y="292608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8" name="Icon background 8"/>
          <p:cNvSpPr/>
          <p:nvPr/>
        </p:nvSpPr>
        <p:spPr>
          <a:xfrm>
            <a:off x="1188720" y="3310128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9" name="Ikon user 9" descr="Ikon us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230" y="3507638"/>
            <a:ext cx="427939" cy="427939"/>
          </a:xfrm>
          <a:prstGeom prst="rect">
            <a:avLst/>
          </a:prstGeom>
        </p:spPr>
      </p:pic>
      <p:sp>
        <p:nvSpPr>
          <p:cNvPr id="10" name="Peran 10"/>
          <p:cNvSpPr txBox="1"/>
          <p:nvPr/>
        </p:nvSpPr>
        <p:spPr>
          <a:xfrm>
            <a:off x="1188720" y="429768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Pemohon</a:t>
            </a:r>
          </a:p>
        </p:txBody>
      </p:sp>
      <p:sp>
        <p:nvSpPr>
          <p:cNvPr id="11" name="Tugas 11"/>
          <p:cNvSpPr txBox="1"/>
          <p:nvPr/>
        </p:nvSpPr>
        <p:spPr>
          <a:xfrm>
            <a:off x="1188720" y="477316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Mengajukan permohonan dan memantau status.</a:t>
            </a:r>
          </a:p>
        </p:txBody>
      </p:sp>
      <p:sp>
        <p:nvSpPr>
          <p:cNvPr id="12" name="Card 12"/>
          <p:cNvSpPr/>
          <p:nvPr/>
        </p:nvSpPr>
        <p:spPr>
          <a:xfrm>
            <a:off x="5090465" y="292608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3" name="Icon background 13"/>
          <p:cNvSpPr/>
          <p:nvPr/>
        </p:nvSpPr>
        <p:spPr>
          <a:xfrm>
            <a:off x="5456225" y="3310128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4" name="Ikon clipboard-check 14" descr="Ikon clipboard-che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735" y="3507638"/>
            <a:ext cx="427939" cy="427939"/>
          </a:xfrm>
          <a:prstGeom prst="rect">
            <a:avLst/>
          </a:prstGeom>
        </p:spPr>
      </p:pic>
      <p:sp>
        <p:nvSpPr>
          <p:cNvPr id="15" name="Peran 15"/>
          <p:cNvSpPr txBox="1"/>
          <p:nvPr/>
        </p:nvSpPr>
        <p:spPr>
          <a:xfrm>
            <a:off x="5456225" y="429768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Admin PU</a:t>
            </a:r>
          </a:p>
        </p:txBody>
      </p:sp>
      <p:sp>
        <p:nvSpPr>
          <p:cNvPr id="16" name="Tugas 16"/>
          <p:cNvSpPr txBox="1"/>
          <p:nvPr/>
        </p:nvSpPr>
        <p:spPr>
          <a:xfrm>
            <a:off x="5456225" y="477316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Memeriksa kelengkapan berkas dan memilih jalur proses.</a:t>
            </a:r>
          </a:p>
        </p:txBody>
      </p:sp>
      <p:sp>
        <p:nvSpPr>
          <p:cNvPr id="17" name="Card 17"/>
          <p:cNvSpPr/>
          <p:nvPr/>
        </p:nvSpPr>
        <p:spPr>
          <a:xfrm>
            <a:off x="9357970" y="292608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4F8DF7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8" name="Icon background 18"/>
          <p:cNvSpPr/>
          <p:nvPr/>
        </p:nvSpPr>
        <p:spPr>
          <a:xfrm>
            <a:off x="9723730" y="3310128"/>
            <a:ext cx="822960" cy="822960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9" name="Ikon landmark 19" descr="Ikon landmar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240" y="3507638"/>
            <a:ext cx="427939" cy="427939"/>
          </a:xfrm>
          <a:prstGeom prst="rect">
            <a:avLst/>
          </a:prstGeom>
        </p:spPr>
      </p:pic>
      <p:sp>
        <p:nvSpPr>
          <p:cNvPr id="20" name="Peran 20"/>
          <p:cNvSpPr txBox="1"/>
          <p:nvPr/>
        </p:nvSpPr>
        <p:spPr>
          <a:xfrm>
            <a:off x="9723730" y="429768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Admin BPN</a:t>
            </a:r>
          </a:p>
        </p:txBody>
      </p:sp>
      <p:sp>
        <p:nvSpPr>
          <p:cNvPr id="21" name="Tugas 21"/>
          <p:cNvSpPr txBox="1"/>
          <p:nvPr/>
        </p:nvSpPr>
        <p:spPr>
          <a:xfrm>
            <a:off x="9723730" y="477316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Menetapkan status kewajiban PTP.</a:t>
            </a:r>
          </a:p>
        </p:txBody>
      </p:sp>
      <p:sp>
        <p:nvSpPr>
          <p:cNvPr id="22" name="Card 22"/>
          <p:cNvSpPr/>
          <p:nvPr/>
        </p:nvSpPr>
        <p:spPr>
          <a:xfrm>
            <a:off x="13625474" y="292608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3" name="Icon background 23"/>
          <p:cNvSpPr/>
          <p:nvPr/>
        </p:nvSpPr>
        <p:spPr>
          <a:xfrm>
            <a:off x="13991234" y="3310128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4" name="Ikon map-pinned 24" descr="Ikon map-pinn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88745" y="3507638"/>
            <a:ext cx="427939" cy="427939"/>
          </a:xfrm>
          <a:prstGeom prst="rect">
            <a:avLst/>
          </a:prstGeom>
        </p:spPr>
      </p:pic>
      <p:sp>
        <p:nvSpPr>
          <p:cNvPr id="25" name="Peran 25"/>
          <p:cNvSpPr txBox="1"/>
          <p:nvPr/>
        </p:nvSpPr>
        <p:spPr>
          <a:xfrm>
            <a:off x="13991234" y="429768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Tim Teknis GIS</a:t>
            </a:r>
          </a:p>
        </p:txBody>
      </p:sp>
      <p:sp>
        <p:nvSpPr>
          <p:cNvPr id="26" name="Tugas 26"/>
          <p:cNvSpPr txBox="1"/>
          <p:nvPr/>
        </p:nvSpPr>
        <p:spPr>
          <a:xfrm>
            <a:off x="13991234" y="477316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Melakukan analisis spasial dan menyusun draf surat.</a:t>
            </a:r>
          </a:p>
        </p:txBody>
      </p:sp>
      <p:sp>
        <p:nvSpPr>
          <p:cNvPr id="27" name="Card 27"/>
          <p:cNvSpPr/>
          <p:nvPr/>
        </p:nvSpPr>
        <p:spPr>
          <a:xfrm>
            <a:off x="2956712" y="621792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8" name="Icon background 28"/>
          <p:cNvSpPr/>
          <p:nvPr/>
        </p:nvSpPr>
        <p:spPr>
          <a:xfrm>
            <a:off x="3322472" y="6601968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9" name="Ikon user-check 29" descr="Ikon user-chec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9983" y="6799478"/>
            <a:ext cx="427939" cy="427939"/>
          </a:xfrm>
          <a:prstGeom prst="rect">
            <a:avLst/>
          </a:prstGeom>
        </p:spPr>
      </p:pic>
      <p:sp>
        <p:nvSpPr>
          <p:cNvPr id="30" name="Peran 30"/>
          <p:cNvSpPr txBox="1"/>
          <p:nvPr/>
        </p:nvSpPr>
        <p:spPr>
          <a:xfrm>
            <a:off x="3322472" y="758952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Kepala Bidang</a:t>
            </a:r>
          </a:p>
        </p:txBody>
      </p:sp>
      <p:sp>
        <p:nvSpPr>
          <p:cNvPr id="31" name="Tugas 31"/>
          <p:cNvSpPr txBox="1"/>
          <p:nvPr/>
        </p:nvSpPr>
        <p:spPr>
          <a:xfrm>
            <a:off x="3322472" y="806500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Mereviu dan menyetujui draf surat (tahap 1).</a:t>
            </a:r>
          </a:p>
        </p:txBody>
      </p:sp>
      <p:sp>
        <p:nvSpPr>
          <p:cNvPr id="32" name="Card 32"/>
          <p:cNvSpPr/>
          <p:nvPr/>
        </p:nvSpPr>
        <p:spPr>
          <a:xfrm>
            <a:off x="7224217" y="621792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3" name="Icon background 33"/>
          <p:cNvSpPr/>
          <p:nvPr/>
        </p:nvSpPr>
        <p:spPr>
          <a:xfrm>
            <a:off x="7589977" y="6601968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4" name="Ikon shield-check 34" descr="Ikon shield-chec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8" y="6799478"/>
            <a:ext cx="427939" cy="427939"/>
          </a:xfrm>
          <a:prstGeom prst="rect">
            <a:avLst/>
          </a:prstGeom>
        </p:spPr>
      </p:pic>
      <p:sp>
        <p:nvSpPr>
          <p:cNvPr id="35" name="Peran 35"/>
          <p:cNvSpPr txBox="1"/>
          <p:nvPr/>
        </p:nvSpPr>
        <p:spPr>
          <a:xfrm>
            <a:off x="7589977" y="758952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Kepala Dinas</a:t>
            </a:r>
          </a:p>
        </p:txBody>
      </p:sp>
      <p:sp>
        <p:nvSpPr>
          <p:cNvPr id="36" name="Tugas 36"/>
          <p:cNvSpPr txBox="1"/>
          <p:nvPr/>
        </p:nvSpPr>
        <p:spPr>
          <a:xfrm>
            <a:off x="7589977" y="806500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Mereviu dan menyetujui draf surat (tahap 2).</a:t>
            </a:r>
          </a:p>
        </p:txBody>
      </p:sp>
      <p:sp>
        <p:nvSpPr>
          <p:cNvPr id="37" name="Card 37"/>
          <p:cNvSpPr/>
          <p:nvPr/>
        </p:nvSpPr>
        <p:spPr>
          <a:xfrm>
            <a:off x="11491722" y="6217920"/>
            <a:ext cx="3840480" cy="29260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E8A15A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8" name="Icon background 38"/>
          <p:cNvSpPr/>
          <p:nvPr/>
        </p:nvSpPr>
        <p:spPr>
          <a:xfrm>
            <a:off x="11857482" y="6601968"/>
            <a:ext cx="822960" cy="822960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9" name="Ikon stamp 39" descr="Ikon sta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4992" y="6799478"/>
            <a:ext cx="427939" cy="427939"/>
          </a:xfrm>
          <a:prstGeom prst="rect">
            <a:avLst/>
          </a:prstGeom>
        </p:spPr>
      </p:pic>
      <p:sp>
        <p:nvSpPr>
          <p:cNvPr id="40" name="Peran 40"/>
          <p:cNvSpPr txBox="1"/>
          <p:nvPr/>
        </p:nvSpPr>
        <p:spPr>
          <a:xfrm>
            <a:off x="11857482" y="758952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Admin DPMPTSP</a:t>
            </a:r>
          </a:p>
        </p:txBody>
      </p:sp>
      <p:sp>
        <p:nvSpPr>
          <p:cNvPr id="41" name="Tugas 41"/>
          <p:cNvSpPr txBox="1"/>
          <p:nvPr/>
        </p:nvSpPr>
        <p:spPr>
          <a:xfrm>
            <a:off x="11857482" y="8065008"/>
            <a:ext cx="310896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Mengesahkan dan menerbitkan dokumen KKPR.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ALUR KKPR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Alur Perizinan KKPR End-to-End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cxnSp>
        <p:nvCxnSpPr>
          <p:cNvPr id="6" name="Connector 6"/>
          <p:cNvCxnSpPr/>
          <p:nvPr/>
        </p:nvCxnSpPr>
        <p:spPr>
          <a:xfrm>
            <a:off x="2692908" y="3634740"/>
            <a:ext cx="1014984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7" name="Icon background 7"/>
          <p:cNvSpPr/>
          <p:nvPr/>
        </p:nvSpPr>
        <p:spPr>
          <a:xfrm>
            <a:off x="1440180" y="3063240"/>
            <a:ext cx="1143000" cy="11430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8" name="Ikon user 8" descr="Ikon us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0" y="3337560"/>
            <a:ext cx="594360" cy="594360"/>
          </a:xfrm>
          <a:prstGeom prst="rect">
            <a:avLst/>
          </a:prstGeom>
        </p:spPr>
      </p:pic>
      <p:sp>
        <p:nvSpPr>
          <p:cNvPr id="9" name="Nomor tahap 9"/>
          <p:cNvSpPr/>
          <p:nvPr/>
        </p:nvSpPr>
        <p:spPr>
          <a:xfrm>
            <a:off x="181051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sp>
        <p:nvSpPr>
          <p:cNvPr id="10" name="Tahap 10"/>
          <p:cNvSpPr txBox="1"/>
          <p:nvPr/>
        </p:nvSpPr>
        <p:spPr>
          <a:xfrm>
            <a:off x="89611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Pengajuan</a:t>
            </a:r>
          </a:p>
        </p:txBody>
      </p:sp>
      <p:sp>
        <p:nvSpPr>
          <p:cNvPr id="11" name="Pelaksana 11"/>
          <p:cNvSpPr txBox="1"/>
          <p:nvPr/>
        </p:nvSpPr>
        <p:spPr>
          <a:xfrm>
            <a:off x="89611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Pemohon</a:t>
            </a:r>
          </a:p>
        </p:txBody>
      </p:sp>
      <p:sp>
        <p:nvSpPr>
          <p:cNvPr id="12" name="Label status 12"/>
          <p:cNvSpPr txBox="1"/>
          <p:nvPr/>
        </p:nvSpPr>
        <p:spPr>
          <a:xfrm>
            <a:off x="89611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13" name="Kotak status 13"/>
          <p:cNvSpPr/>
          <p:nvPr/>
        </p:nvSpPr>
        <p:spPr>
          <a:xfrm>
            <a:off x="95097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4" name="Status 14"/>
          <p:cNvSpPr txBox="1"/>
          <p:nvPr/>
        </p:nvSpPr>
        <p:spPr>
          <a:xfrm>
            <a:off x="104241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Menunggu Verifikasi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5070348" y="3634740"/>
            <a:ext cx="1014984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16" name="Icon background 16"/>
          <p:cNvSpPr/>
          <p:nvPr/>
        </p:nvSpPr>
        <p:spPr>
          <a:xfrm>
            <a:off x="3817620" y="3063240"/>
            <a:ext cx="1143000" cy="11430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7" name="Ikon clipboard-check 17" descr="Ikon clipboard-che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940" y="3337560"/>
            <a:ext cx="594360" cy="594360"/>
          </a:xfrm>
          <a:prstGeom prst="rect">
            <a:avLst/>
          </a:prstGeom>
        </p:spPr>
      </p:pic>
      <p:sp>
        <p:nvSpPr>
          <p:cNvPr id="18" name="Nomor tahap 18"/>
          <p:cNvSpPr/>
          <p:nvPr/>
        </p:nvSpPr>
        <p:spPr>
          <a:xfrm>
            <a:off x="418795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sp>
        <p:nvSpPr>
          <p:cNvPr id="19" name="Tahap 19"/>
          <p:cNvSpPr txBox="1"/>
          <p:nvPr/>
        </p:nvSpPr>
        <p:spPr>
          <a:xfrm>
            <a:off x="327355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Verifikasi Berkas</a:t>
            </a:r>
          </a:p>
        </p:txBody>
      </p:sp>
      <p:sp>
        <p:nvSpPr>
          <p:cNvPr id="20" name="Pelaksana 20"/>
          <p:cNvSpPr txBox="1"/>
          <p:nvPr/>
        </p:nvSpPr>
        <p:spPr>
          <a:xfrm>
            <a:off x="327355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Admin PU</a:t>
            </a:r>
          </a:p>
        </p:txBody>
      </p:sp>
      <p:sp>
        <p:nvSpPr>
          <p:cNvPr id="21" name="Label status 21"/>
          <p:cNvSpPr txBox="1"/>
          <p:nvPr/>
        </p:nvSpPr>
        <p:spPr>
          <a:xfrm>
            <a:off x="327355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22" name="Kotak status 22"/>
          <p:cNvSpPr/>
          <p:nvPr/>
        </p:nvSpPr>
        <p:spPr>
          <a:xfrm>
            <a:off x="332841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3" name="Status 23"/>
          <p:cNvSpPr txBox="1"/>
          <p:nvPr/>
        </p:nvSpPr>
        <p:spPr>
          <a:xfrm>
            <a:off x="341985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Menunggu Verifikasi BPN</a:t>
            </a:r>
          </a:p>
        </p:txBody>
      </p:sp>
      <p:cxnSp>
        <p:nvCxnSpPr>
          <p:cNvPr id="24" name="Connector 24"/>
          <p:cNvCxnSpPr/>
          <p:nvPr/>
        </p:nvCxnSpPr>
        <p:spPr>
          <a:xfrm>
            <a:off x="7447788" y="3634740"/>
            <a:ext cx="1014984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25" name="Icon background 25"/>
          <p:cNvSpPr/>
          <p:nvPr/>
        </p:nvSpPr>
        <p:spPr>
          <a:xfrm>
            <a:off x="6195060" y="3063240"/>
            <a:ext cx="1143000" cy="1143000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6" name="Ikon landmark 26" descr="Ikon landmar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80" y="3337560"/>
            <a:ext cx="594360" cy="594360"/>
          </a:xfrm>
          <a:prstGeom prst="rect">
            <a:avLst/>
          </a:prstGeom>
        </p:spPr>
      </p:pic>
      <p:sp>
        <p:nvSpPr>
          <p:cNvPr id="27" name="Nomor tahap 27"/>
          <p:cNvSpPr/>
          <p:nvPr/>
        </p:nvSpPr>
        <p:spPr>
          <a:xfrm>
            <a:off x="656539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sp>
        <p:nvSpPr>
          <p:cNvPr id="28" name="Tahap 28"/>
          <p:cNvSpPr txBox="1"/>
          <p:nvPr/>
        </p:nvSpPr>
        <p:spPr>
          <a:xfrm>
            <a:off x="565099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Verifikasi PTP</a:t>
            </a:r>
          </a:p>
        </p:txBody>
      </p:sp>
      <p:sp>
        <p:nvSpPr>
          <p:cNvPr id="29" name="Pelaksana 29"/>
          <p:cNvSpPr txBox="1"/>
          <p:nvPr/>
        </p:nvSpPr>
        <p:spPr>
          <a:xfrm>
            <a:off x="565099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4F8DF7"/>
                </a:solidFill>
                <a:latin typeface="Poppins"/>
                <a:ea typeface="Poppins"/>
                <a:cs typeface="Poppins"/>
              </a:rPr>
              <a:t>Admin BPN</a:t>
            </a:r>
          </a:p>
        </p:txBody>
      </p:sp>
      <p:sp>
        <p:nvSpPr>
          <p:cNvPr id="30" name="Label status 30"/>
          <p:cNvSpPr txBox="1"/>
          <p:nvPr/>
        </p:nvSpPr>
        <p:spPr>
          <a:xfrm>
            <a:off x="565099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31" name="Kotak status 31"/>
          <p:cNvSpPr/>
          <p:nvPr/>
        </p:nvSpPr>
        <p:spPr>
          <a:xfrm>
            <a:off x="570585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2" name="Status 32"/>
          <p:cNvSpPr txBox="1"/>
          <p:nvPr/>
        </p:nvSpPr>
        <p:spPr>
          <a:xfrm>
            <a:off x="579729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Sesuai</a:t>
            </a:r>
          </a:p>
        </p:txBody>
      </p:sp>
      <p:cxnSp>
        <p:nvCxnSpPr>
          <p:cNvPr id="33" name="Connector 33"/>
          <p:cNvCxnSpPr/>
          <p:nvPr/>
        </p:nvCxnSpPr>
        <p:spPr>
          <a:xfrm>
            <a:off x="9825228" y="3634740"/>
            <a:ext cx="1014984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34" name="Icon background 34"/>
          <p:cNvSpPr/>
          <p:nvPr/>
        </p:nvSpPr>
        <p:spPr>
          <a:xfrm>
            <a:off x="8572500" y="3063240"/>
            <a:ext cx="1143000" cy="11430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5" name="Ikon map-pinned 35" descr="Ikon map-pinne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6820" y="3337560"/>
            <a:ext cx="594360" cy="594360"/>
          </a:xfrm>
          <a:prstGeom prst="rect">
            <a:avLst/>
          </a:prstGeom>
        </p:spPr>
      </p:pic>
      <p:sp>
        <p:nvSpPr>
          <p:cNvPr id="36" name="Nomor tahap 36"/>
          <p:cNvSpPr/>
          <p:nvPr/>
        </p:nvSpPr>
        <p:spPr>
          <a:xfrm>
            <a:off x="894283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4</a:t>
            </a:r>
          </a:p>
        </p:txBody>
      </p:sp>
      <p:sp>
        <p:nvSpPr>
          <p:cNvPr id="37" name="Tahap 37"/>
          <p:cNvSpPr txBox="1"/>
          <p:nvPr/>
        </p:nvSpPr>
        <p:spPr>
          <a:xfrm>
            <a:off x="802843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Analisis Teknis</a:t>
            </a:r>
          </a:p>
        </p:txBody>
      </p:sp>
      <p:sp>
        <p:nvSpPr>
          <p:cNvPr id="38" name="Pelaksana 38"/>
          <p:cNvSpPr txBox="1"/>
          <p:nvPr/>
        </p:nvSpPr>
        <p:spPr>
          <a:xfrm>
            <a:off x="802843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Tim Teknis GIS</a:t>
            </a:r>
          </a:p>
        </p:txBody>
      </p:sp>
      <p:sp>
        <p:nvSpPr>
          <p:cNvPr id="39" name="Label status 39"/>
          <p:cNvSpPr txBox="1"/>
          <p:nvPr/>
        </p:nvSpPr>
        <p:spPr>
          <a:xfrm>
            <a:off x="802843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40" name="Kotak status 40"/>
          <p:cNvSpPr/>
          <p:nvPr/>
        </p:nvSpPr>
        <p:spPr>
          <a:xfrm>
            <a:off x="808329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41" name="Status 41"/>
          <p:cNvSpPr txBox="1"/>
          <p:nvPr/>
        </p:nvSpPr>
        <p:spPr>
          <a:xfrm>
            <a:off x="817473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Menunggu Verifikasi Kepala Bidang</a:t>
            </a:r>
          </a:p>
        </p:txBody>
      </p:sp>
      <p:cxnSp>
        <p:nvCxnSpPr>
          <p:cNvPr id="42" name="Connector 42"/>
          <p:cNvCxnSpPr/>
          <p:nvPr/>
        </p:nvCxnSpPr>
        <p:spPr>
          <a:xfrm>
            <a:off x="12202668" y="3634740"/>
            <a:ext cx="1014984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43" name="Icon background 43"/>
          <p:cNvSpPr/>
          <p:nvPr/>
        </p:nvSpPr>
        <p:spPr>
          <a:xfrm>
            <a:off x="10949940" y="3063240"/>
            <a:ext cx="1143000" cy="11430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44" name="Ikon user-check 44" descr="Ikon user-chec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4260" y="3337560"/>
            <a:ext cx="594360" cy="594360"/>
          </a:xfrm>
          <a:prstGeom prst="rect">
            <a:avLst/>
          </a:prstGeom>
        </p:spPr>
      </p:pic>
      <p:sp>
        <p:nvSpPr>
          <p:cNvPr id="45" name="Nomor tahap 45"/>
          <p:cNvSpPr/>
          <p:nvPr/>
        </p:nvSpPr>
        <p:spPr>
          <a:xfrm>
            <a:off x="1132027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5</a:t>
            </a:r>
          </a:p>
        </p:txBody>
      </p:sp>
      <p:sp>
        <p:nvSpPr>
          <p:cNvPr id="46" name="Tahap 46"/>
          <p:cNvSpPr txBox="1"/>
          <p:nvPr/>
        </p:nvSpPr>
        <p:spPr>
          <a:xfrm>
            <a:off x="1040587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Reviu Draf</a:t>
            </a:r>
          </a:p>
        </p:txBody>
      </p:sp>
      <p:sp>
        <p:nvSpPr>
          <p:cNvPr id="47" name="Pelaksana 47"/>
          <p:cNvSpPr txBox="1"/>
          <p:nvPr/>
        </p:nvSpPr>
        <p:spPr>
          <a:xfrm>
            <a:off x="1040587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Kepala Bidang</a:t>
            </a:r>
          </a:p>
        </p:txBody>
      </p:sp>
      <p:sp>
        <p:nvSpPr>
          <p:cNvPr id="48" name="Label status 48"/>
          <p:cNvSpPr txBox="1"/>
          <p:nvPr/>
        </p:nvSpPr>
        <p:spPr>
          <a:xfrm>
            <a:off x="1040587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49" name="Kotak status 49"/>
          <p:cNvSpPr/>
          <p:nvPr/>
        </p:nvSpPr>
        <p:spPr>
          <a:xfrm>
            <a:off x="1046073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50" name="Status 50"/>
          <p:cNvSpPr txBox="1"/>
          <p:nvPr/>
        </p:nvSpPr>
        <p:spPr>
          <a:xfrm>
            <a:off x="1055217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Menunggu Verifikasi Kepala Dinas</a:t>
            </a:r>
          </a:p>
        </p:txBody>
      </p:sp>
      <p:cxnSp>
        <p:nvCxnSpPr>
          <p:cNvPr id="51" name="Connector 51"/>
          <p:cNvCxnSpPr/>
          <p:nvPr/>
        </p:nvCxnSpPr>
        <p:spPr>
          <a:xfrm>
            <a:off x="14580108" y="3634740"/>
            <a:ext cx="1014984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52" name="Icon background 52"/>
          <p:cNvSpPr/>
          <p:nvPr/>
        </p:nvSpPr>
        <p:spPr>
          <a:xfrm>
            <a:off x="13327380" y="3063240"/>
            <a:ext cx="1143000" cy="114300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53" name="Ikon shield-check 53" descr="Ikon shield-check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01700" y="3337560"/>
            <a:ext cx="594360" cy="594360"/>
          </a:xfrm>
          <a:prstGeom prst="rect">
            <a:avLst/>
          </a:prstGeom>
        </p:spPr>
      </p:pic>
      <p:sp>
        <p:nvSpPr>
          <p:cNvPr id="54" name="Nomor tahap 54"/>
          <p:cNvSpPr/>
          <p:nvPr/>
        </p:nvSpPr>
        <p:spPr>
          <a:xfrm>
            <a:off x="1369771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6</a:t>
            </a:r>
          </a:p>
        </p:txBody>
      </p:sp>
      <p:sp>
        <p:nvSpPr>
          <p:cNvPr id="55" name="Tahap 55"/>
          <p:cNvSpPr txBox="1"/>
          <p:nvPr/>
        </p:nvSpPr>
        <p:spPr>
          <a:xfrm>
            <a:off x="1278331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Reviu Draf</a:t>
            </a:r>
          </a:p>
        </p:txBody>
      </p:sp>
      <p:sp>
        <p:nvSpPr>
          <p:cNvPr id="56" name="Pelaksana 56"/>
          <p:cNvSpPr txBox="1"/>
          <p:nvPr/>
        </p:nvSpPr>
        <p:spPr>
          <a:xfrm>
            <a:off x="1278331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Kepala Dinas</a:t>
            </a:r>
          </a:p>
        </p:txBody>
      </p:sp>
      <p:sp>
        <p:nvSpPr>
          <p:cNvPr id="57" name="Label status 57"/>
          <p:cNvSpPr txBox="1"/>
          <p:nvPr/>
        </p:nvSpPr>
        <p:spPr>
          <a:xfrm>
            <a:off x="1278331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58" name="Kotak status 58"/>
          <p:cNvSpPr/>
          <p:nvPr/>
        </p:nvSpPr>
        <p:spPr>
          <a:xfrm>
            <a:off x="1283817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59" name="Status 59"/>
          <p:cNvSpPr txBox="1"/>
          <p:nvPr/>
        </p:nvSpPr>
        <p:spPr>
          <a:xfrm>
            <a:off x="1292961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Menunggu Penerbitan</a:t>
            </a:r>
          </a:p>
        </p:txBody>
      </p:sp>
      <p:sp>
        <p:nvSpPr>
          <p:cNvPr id="60" name="Icon background 60"/>
          <p:cNvSpPr/>
          <p:nvPr/>
        </p:nvSpPr>
        <p:spPr>
          <a:xfrm>
            <a:off x="15704820" y="3063240"/>
            <a:ext cx="1143000" cy="1143000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61" name="Ikon stamp 61" descr="Ikon sta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79140" y="3337560"/>
            <a:ext cx="594360" cy="594360"/>
          </a:xfrm>
          <a:prstGeom prst="rect">
            <a:avLst/>
          </a:prstGeom>
        </p:spPr>
      </p:pic>
      <p:sp>
        <p:nvSpPr>
          <p:cNvPr id="62" name="Nomor tahap 62"/>
          <p:cNvSpPr/>
          <p:nvPr/>
        </p:nvSpPr>
        <p:spPr>
          <a:xfrm>
            <a:off x="16075152" y="2770632"/>
            <a:ext cx="402336" cy="402336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7</a:t>
            </a:r>
          </a:p>
        </p:txBody>
      </p:sp>
      <p:sp>
        <p:nvSpPr>
          <p:cNvPr id="63" name="Tahap 63"/>
          <p:cNvSpPr txBox="1"/>
          <p:nvPr/>
        </p:nvSpPr>
        <p:spPr>
          <a:xfrm>
            <a:off x="15160752" y="4480560"/>
            <a:ext cx="22311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Penerbitan</a:t>
            </a:r>
          </a:p>
        </p:txBody>
      </p:sp>
      <p:sp>
        <p:nvSpPr>
          <p:cNvPr id="64" name="Pelaksana 64"/>
          <p:cNvSpPr txBox="1"/>
          <p:nvPr/>
        </p:nvSpPr>
        <p:spPr>
          <a:xfrm>
            <a:off x="15160752" y="4956048"/>
            <a:ext cx="2231136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E8A15A"/>
                </a:solidFill>
                <a:latin typeface="Poppins"/>
                <a:ea typeface="Poppins"/>
                <a:cs typeface="Poppins"/>
              </a:rPr>
              <a:t>Admin DPMPTSP</a:t>
            </a:r>
          </a:p>
        </p:txBody>
      </p:sp>
      <p:sp>
        <p:nvSpPr>
          <p:cNvPr id="65" name="Label status 65"/>
          <p:cNvSpPr txBox="1"/>
          <p:nvPr/>
        </p:nvSpPr>
        <p:spPr>
          <a:xfrm>
            <a:off x="15160752" y="5577840"/>
            <a:ext cx="2231136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Status berikutnya</a:t>
            </a:r>
          </a:p>
        </p:txBody>
      </p:sp>
      <p:sp>
        <p:nvSpPr>
          <p:cNvPr id="66" name="Kotak status 66"/>
          <p:cNvSpPr/>
          <p:nvPr/>
        </p:nvSpPr>
        <p:spPr>
          <a:xfrm>
            <a:off x="15215616" y="5925312"/>
            <a:ext cx="2121408" cy="10972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7" name="Status 67"/>
          <p:cNvSpPr txBox="1"/>
          <p:nvPr/>
        </p:nvSpPr>
        <p:spPr>
          <a:xfrm>
            <a:off x="15307056" y="5925312"/>
            <a:ext cx="1938528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b="1" dirty="0">
                <a:solidFill>
                  <a:srgbClr val="6FD69B"/>
                </a:solidFill>
                <a:latin typeface="Poppins"/>
                <a:ea typeface="Poppins"/>
                <a:cs typeface="Poppins"/>
              </a:rPr>
              <a:t>Selesai</a:t>
            </a:r>
          </a:p>
        </p:txBody>
      </p:sp>
      <p:sp>
        <p:nvSpPr>
          <p:cNvPr id="68" name="Catatan 68"/>
          <p:cNvSpPr/>
          <p:nvPr/>
        </p:nvSpPr>
        <p:spPr>
          <a:xfrm>
            <a:off x="822960" y="8001000"/>
            <a:ext cx="16642080" cy="1051560"/>
          </a:xfrm>
          <a:prstGeom prst="roundRect">
            <a:avLst>
              <a:gd name="adj" fmla="val 6000"/>
            </a:avLst>
          </a:prstGeom>
          <a:solidFill>
            <a:srgbClr val="1C1812"/>
          </a:solidFill>
          <a:ln w="12700">
            <a:solidFill>
              <a:srgbClr val="4A3F30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9" name="Icon background 69"/>
          <p:cNvSpPr/>
          <p:nvPr/>
        </p:nvSpPr>
        <p:spPr>
          <a:xfrm>
            <a:off x="1097280" y="8165592"/>
            <a:ext cx="731520" cy="731520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70" name="Ikon scan-line 70" descr="Ikon scan-lin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2845" y="8341157"/>
            <a:ext cx="380390" cy="380390"/>
          </a:xfrm>
          <a:prstGeom prst="rect">
            <a:avLst/>
          </a:prstGeom>
        </p:spPr>
      </p:pic>
      <p:sp>
        <p:nvSpPr>
          <p:cNvPr id="71" name="Isi catatan 71"/>
          <p:cNvSpPr txBox="1"/>
          <p:nvPr/>
        </p:nvSpPr>
        <p:spPr>
          <a:xfrm>
            <a:off x="2103120" y="8001000"/>
            <a:ext cx="1517904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Setiap perpindahan tahap tercatat di riwayat permohonan dan dapat dipantau pemohon secara real-time.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TAHAP 1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Pengajuan oleh Pemohon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6" name="Form pengajuan langkah Lokasi &amp; Lahan 6" descr="Form pengajuan langkah Lokasi &amp; Lah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423160"/>
            <a:ext cx="9154450" cy="6675120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sp>
        <p:nvSpPr>
          <p:cNvPr id="7" name="Subjudul 7"/>
          <p:cNvSpPr txBox="1"/>
          <p:nvPr/>
        </p:nvSpPr>
        <p:spPr>
          <a:xfrm>
            <a:off x="10424160" y="2377440"/>
            <a:ext cx="72237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Form 4 langkah</a:t>
            </a:r>
          </a:p>
        </p:txBody>
      </p:sp>
      <p:sp>
        <p:nvSpPr>
          <p:cNvPr id="8" name="Nomor langkah 8"/>
          <p:cNvSpPr/>
          <p:nvPr/>
        </p:nvSpPr>
        <p:spPr>
          <a:xfrm>
            <a:off x="10424160" y="3017520"/>
            <a:ext cx="475488" cy="475488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sp>
        <p:nvSpPr>
          <p:cNvPr id="9" name="Langkah 9"/>
          <p:cNvSpPr txBox="1"/>
          <p:nvPr/>
        </p:nvSpPr>
        <p:spPr>
          <a:xfrm>
            <a:off x="11109960" y="2980944"/>
            <a:ext cx="6537960" cy="10789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Data Pemohon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Nama, kontak, alamat, dan bertindak atas nama.</a:t>
            </a:r>
          </a:p>
        </p:txBody>
      </p:sp>
      <p:sp>
        <p:nvSpPr>
          <p:cNvPr id="10" name="Nomor langkah 10"/>
          <p:cNvSpPr/>
          <p:nvPr/>
        </p:nvSpPr>
        <p:spPr>
          <a:xfrm>
            <a:off x="10424160" y="4096512"/>
            <a:ext cx="475488" cy="475488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sp>
        <p:nvSpPr>
          <p:cNvPr id="11" name="Langkah 11"/>
          <p:cNvSpPr txBox="1"/>
          <p:nvPr/>
        </p:nvSpPr>
        <p:spPr>
          <a:xfrm>
            <a:off x="11109960" y="4059936"/>
            <a:ext cx="6537960" cy="10789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Lokasi &amp; Lahan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Titik pin, gambar poligon, atau unggah SHP.</a:t>
            </a:r>
          </a:p>
        </p:txBody>
      </p:sp>
      <p:sp>
        <p:nvSpPr>
          <p:cNvPr id="12" name="Nomor langkah 12"/>
          <p:cNvSpPr/>
          <p:nvPr/>
        </p:nvSpPr>
        <p:spPr>
          <a:xfrm>
            <a:off x="10424160" y="5175504"/>
            <a:ext cx="475488" cy="475488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sp>
        <p:nvSpPr>
          <p:cNvPr id="13" name="Langkah 13"/>
          <p:cNvSpPr txBox="1"/>
          <p:nvPr/>
        </p:nvSpPr>
        <p:spPr>
          <a:xfrm>
            <a:off x="11109960" y="5138928"/>
            <a:ext cx="6537960" cy="10789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Syarat Dokumen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Wajib: KTP, foto lokasi, dan alas hak tanah.</a:t>
            </a:r>
          </a:p>
        </p:txBody>
      </p:sp>
      <p:sp>
        <p:nvSpPr>
          <p:cNvPr id="14" name="Nomor langkah 14"/>
          <p:cNvSpPr/>
          <p:nvPr/>
        </p:nvSpPr>
        <p:spPr>
          <a:xfrm>
            <a:off x="10424160" y="6254496"/>
            <a:ext cx="475488" cy="475488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4</a:t>
            </a:r>
          </a:p>
        </p:txBody>
      </p:sp>
      <p:sp>
        <p:nvSpPr>
          <p:cNvPr id="15" name="Langkah 15"/>
          <p:cNvSpPr txBox="1"/>
          <p:nvPr/>
        </p:nvSpPr>
        <p:spPr>
          <a:xfrm>
            <a:off x="11109960" y="6217920"/>
            <a:ext cx="6537960" cy="10789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Konfirmasi &amp; Kirim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Nomor pendaftaran langsung terbit.</a:t>
            </a:r>
          </a:p>
        </p:txBody>
      </p:sp>
      <p:sp>
        <p:nvSpPr>
          <p:cNvPr id="16" name="Catatan 16"/>
          <p:cNvSpPr/>
          <p:nvPr/>
        </p:nvSpPr>
        <p:spPr>
          <a:xfrm>
            <a:off x="10424160" y="7406640"/>
            <a:ext cx="7223760" cy="1691640"/>
          </a:xfrm>
          <a:prstGeom prst="roundRect">
            <a:avLst>
              <a:gd name="adj" fmla="val 6000"/>
            </a:avLst>
          </a:prstGeom>
          <a:solidFill>
            <a:srgbClr val="111A2A"/>
          </a:solidFill>
          <a:ln w="12700">
            <a:solidFill>
              <a:srgbClr val="2D4C80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7" name="Isi catatan 17"/>
          <p:cNvSpPr txBox="1"/>
          <p:nvPr/>
        </p:nvSpPr>
        <p:spPr>
          <a:xfrm>
            <a:off x="10744200" y="7406640"/>
            <a:ext cx="6583680" cy="1691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Lokasi tersimpan sebagai koordinat dan poligon, sehingga langsung tampil di peta BPN dan Tim Teknis GIS.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-3200400" y="-237744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TAHAP 2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Verifikasi Berkas PU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Poin verifikasi PU 6"/>
          <p:cNvSpPr txBox="1"/>
          <p:nvPr/>
        </p:nvSpPr>
        <p:spPr>
          <a:xfrm>
            <a:off x="822960" y="2514600"/>
            <a:ext cx="6400800" cy="5943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16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Periksa dokumen:</a:t>
            </a: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 tandai setiap dokumen Sesuai atau Tidak Sesuai, disertai catatan.</a:t>
            </a:r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Tolak / minta revisi:</a:t>
            </a: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 berkas dikembalikan ke pemohon bila ada dokumen yang tidak sesuai.</a:t>
            </a:r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Pilih jalur proses:</a:t>
            </a: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 KKKPR atau PKKPR.</a:t>
            </a:r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7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Teruskan ke BPN:</a:t>
            </a: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 status berubah menjadi "Menunggu Verifikasi BPN".</a:t>
            </a:r>
          </a:p>
        </p:txBody>
      </p:sp>
      <p:sp>
        <p:nvSpPr>
          <p:cNvPr id="7" name="Catatan 7"/>
          <p:cNvSpPr/>
          <p:nvPr/>
        </p:nvSpPr>
        <p:spPr>
          <a:xfrm>
            <a:off x="822960" y="7589520"/>
            <a:ext cx="6400800" cy="1463040"/>
          </a:xfrm>
          <a:prstGeom prst="roundRect">
            <a:avLst>
              <a:gd name="adj" fmla="val 6000"/>
            </a:avLst>
          </a:prstGeom>
          <a:solidFill>
            <a:srgbClr val="111A2A"/>
          </a:solidFill>
          <a:ln w="12700">
            <a:solidFill>
              <a:srgbClr val="2D4C80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8" name="Isi catatan 8"/>
          <p:cNvSpPr txBox="1"/>
          <p:nvPr/>
        </p:nvSpPr>
        <p:spPr>
          <a:xfrm>
            <a:off x="1143000" y="7589520"/>
            <a:ext cx="5760720" cy="1463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Berkas yang sampai ke BPN sudah lolos pemeriksaan kelengkapan.</a:t>
            </a:r>
          </a:p>
        </p:txBody>
      </p:sp>
      <p:pic>
        <p:nvPicPr>
          <p:cNvPr id="9" name="Detail verifikasi berkas oleh Admin PU 9" descr="Detail verifikasi berkas oleh Admin PU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2514600"/>
            <a:ext cx="9646920" cy="6029325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pic>
        <p:nvPicPr>
          <p:cNvPr id="10" name="Pemilihan jalur proses 10" descr="Pemilihan jalur prose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2880" y="5806440"/>
            <a:ext cx="5394960" cy="3607408"/>
          </a:xfrm>
          <a:prstGeom prst="roundRect">
            <a:avLst>
              <a:gd name="adj" fmla="val 5000"/>
            </a:avLst>
          </a:prstGeom>
          <a:ln w="25400">
            <a:solidFill>
              <a:srgbClr val="D2B99A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4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PERAN BPN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Hak Akses Admin BPN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Subjudul 6"/>
          <p:cNvSpPr txBox="1"/>
          <p:nvPr/>
        </p:nvSpPr>
        <p:spPr>
          <a:xfrm>
            <a:off x="822960" y="2103120"/>
            <a:ext cx="159105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Fokus pada satu keputusan: status kewajiban Persetujuan Teknis Pertanahan (PTP).</a:t>
            </a:r>
          </a:p>
        </p:txBody>
      </p:sp>
      <p:sp>
        <p:nvSpPr>
          <p:cNvPr id="7" name="Card 7"/>
          <p:cNvSpPr/>
          <p:nvPr/>
        </p:nvSpPr>
        <p:spPr>
          <a:xfrm>
            <a:off x="822960" y="2926080"/>
            <a:ext cx="8092440" cy="61264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8" name="Latar ikon 8"/>
          <p:cNvSpPr/>
          <p:nvPr/>
        </p:nvSpPr>
        <p:spPr>
          <a:xfrm>
            <a:off x="1280160" y="3337560"/>
            <a:ext cx="566928" cy="566928"/>
          </a:xfrm>
          <a:prstGeom prst="ellipse">
            <a:avLst/>
          </a:prstGeom>
          <a:solidFill>
            <a:srgbClr val="6FD69B">
              <a:alpha val="16000"/>
            </a:srgbClr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9" name="Dapat dilakukan 9" descr="Dapat dilakuk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44" y="3438144"/>
            <a:ext cx="365760" cy="365760"/>
          </a:xfrm>
          <a:prstGeom prst="rect">
            <a:avLst/>
          </a:prstGeom>
        </p:spPr>
      </p:pic>
      <p:sp>
        <p:nvSpPr>
          <p:cNvPr id="10" name="Judul kolom 10"/>
          <p:cNvSpPr txBox="1"/>
          <p:nvPr/>
        </p:nvSpPr>
        <p:spPr>
          <a:xfrm>
            <a:off x="2057400" y="3364992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Dapat dilakukan</a:t>
            </a:r>
          </a:p>
        </p:txBody>
      </p:sp>
      <p:sp>
        <p:nvSpPr>
          <p:cNvPr id="11" name="Penanda 11"/>
          <p:cNvSpPr/>
          <p:nvPr/>
        </p:nvSpPr>
        <p:spPr>
          <a:xfrm>
            <a:off x="1490472" y="4443984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2" name="Item 12"/>
          <p:cNvSpPr txBox="1"/>
          <p:nvPr/>
        </p:nvSpPr>
        <p:spPr>
          <a:xfrm>
            <a:off x="1874520" y="4343400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Melihat daftar permohonan yang lolos Verifikasi PU</a:t>
            </a:r>
          </a:p>
        </p:txBody>
      </p:sp>
      <p:sp>
        <p:nvSpPr>
          <p:cNvPr id="13" name="Penanda 13"/>
          <p:cNvSpPr/>
          <p:nvPr/>
        </p:nvSpPr>
        <p:spPr>
          <a:xfrm>
            <a:off x="1490472" y="5340096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4" name="Item 14"/>
          <p:cNvSpPr txBox="1"/>
          <p:nvPr/>
        </p:nvSpPr>
        <p:spPr>
          <a:xfrm>
            <a:off x="1874520" y="5239512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Mencari dan memfilter permohonan menurut status</a:t>
            </a:r>
          </a:p>
        </p:txBody>
      </p:sp>
      <p:sp>
        <p:nvSpPr>
          <p:cNvPr id="15" name="Penanda 15"/>
          <p:cNvSpPr/>
          <p:nvPr/>
        </p:nvSpPr>
        <p:spPr>
          <a:xfrm>
            <a:off x="1490472" y="6236208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6" name="Item 16"/>
          <p:cNvSpPr txBox="1"/>
          <p:nvPr/>
        </p:nvSpPr>
        <p:spPr>
          <a:xfrm>
            <a:off x="1874520" y="6135624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Melihat data pemohon, lahan, minimap, dan dokumen</a:t>
            </a:r>
          </a:p>
        </p:txBody>
      </p:sp>
      <p:sp>
        <p:nvSpPr>
          <p:cNvPr id="17" name="Penanda 17"/>
          <p:cNvSpPr/>
          <p:nvPr/>
        </p:nvSpPr>
        <p:spPr>
          <a:xfrm>
            <a:off x="1490472" y="7132320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8" name="Item 18"/>
          <p:cNvSpPr txBox="1"/>
          <p:nvPr/>
        </p:nvSpPr>
        <p:spPr>
          <a:xfrm>
            <a:off x="1874520" y="7031736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Menetapkan status PTP: Wajib atau Tidak</a:t>
            </a:r>
          </a:p>
        </p:txBody>
      </p:sp>
      <p:sp>
        <p:nvSpPr>
          <p:cNvPr id="19" name="Penanda 19"/>
          <p:cNvSpPr/>
          <p:nvPr/>
        </p:nvSpPr>
        <p:spPr>
          <a:xfrm>
            <a:off x="1490472" y="8028432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0" name="Item 20"/>
          <p:cNvSpPr txBox="1"/>
          <p:nvPr/>
        </p:nvSpPr>
        <p:spPr>
          <a:xfrm>
            <a:off x="1874520" y="7927848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Meneruskan berkas ke Tim Teknis GIS</a:t>
            </a:r>
          </a:p>
        </p:txBody>
      </p:sp>
      <p:sp>
        <p:nvSpPr>
          <p:cNvPr id="21" name="Card 21"/>
          <p:cNvSpPr/>
          <p:nvPr/>
        </p:nvSpPr>
        <p:spPr>
          <a:xfrm>
            <a:off x="9372600" y="2926080"/>
            <a:ext cx="8092440" cy="61264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2" name="Latar ikon 22"/>
          <p:cNvSpPr/>
          <p:nvPr/>
        </p:nvSpPr>
        <p:spPr>
          <a:xfrm>
            <a:off x="9829800" y="3337560"/>
            <a:ext cx="566928" cy="566928"/>
          </a:xfrm>
          <a:prstGeom prst="ellipse">
            <a:avLst/>
          </a:prstGeom>
          <a:solidFill>
            <a:srgbClr val="F28B82">
              <a:alpha val="16000"/>
            </a:srgbClr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3" name="Di luar kewenangan 23" descr="Di luar kewenanga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384" y="3438144"/>
            <a:ext cx="365760" cy="365760"/>
          </a:xfrm>
          <a:prstGeom prst="rect">
            <a:avLst/>
          </a:prstGeom>
        </p:spPr>
      </p:pic>
      <p:sp>
        <p:nvSpPr>
          <p:cNvPr id="24" name="Judul kolom 24"/>
          <p:cNvSpPr txBox="1"/>
          <p:nvPr/>
        </p:nvSpPr>
        <p:spPr>
          <a:xfrm>
            <a:off x="10607040" y="3364992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Di luar kewenangan</a:t>
            </a:r>
          </a:p>
        </p:txBody>
      </p:sp>
      <p:sp>
        <p:nvSpPr>
          <p:cNvPr id="25" name="Penanda 25"/>
          <p:cNvSpPr/>
          <p:nvPr/>
        </p:nvSpPr>
        <p:spPr>
          <a:xfrm>
            <a:off x="10040112" y="4443984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6" name="Item 26"/>
          <p:cNvSpPr txBox="1"/>
          <p:nvPr/>
        </p:nvSpPr>
        <p:spPr>
          <a:xfrm>
            <a:off x="10424160" y="4343400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Verifikasi Berkas PU dan penolakan berkas</a:t>
            </a:r>
          </a:p>
        </p:txBody>
      </p:sp>
      <p:sp>
        <p:nvSpPr>
          <p:cNvPr id="27" name="Penanda 27"/>
          <p:cNvSpPr/>
          <p:nvPr/>
        </p:nvSpPr>
        <p:spPr>
          <a:xfrm>
            <a:off x="10040112" y="5340096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8" name="Item 28"/>
          <p:cNvSpPr txBox="1"/>
          <p:nvPr/>
        </p:nvSpPr>
        <p:spPr>
          <a:xfrm>
            <a:off x="10424160" y="5239512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Analisis Teknis GIS dan penyusunan draf</a:t>
            </a:r>
          </a:p>
        </p:txBody>
      </p:sp>
      <p:sp>
        <p:nvSpPr>
          <p:cNvPr id="29" name="Penanda 29"/>
          <p:cNvSpPr/>
          <p:nvPr/>
        </p:nvSpPr>
        <p:spPr>
          <a:xfrm>
            <a:off x="10040112" y="6236208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0" name="Item 30"/>
          <p:cNvSpPr txBox="1"/>
          <p:nvPr/>
        </p:nvSpPr>
        <p:spPr>
          <a:xfrm>
            <a:off x="10424160" y="6135624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Persetujuan draf oleh Kepala Bidang / Kepala Dinas</a:t>
            </a:r>
          </a:p>
        </p:txBody>
      </p:sp>
      <p:sp>
        <p:nvSpPr>
          <p:cNvPr id="31" name="Penanda 31"/>
          <p:cNvSpPr/>
          <p:nvPr/>
        </p:nvSpPr>
        <p:spPr>
          <a:xfrm>
            <a:off x="10040112" y="7132320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2" name="Item 32"/>
          <p:cNvSpPr txBox="1"/>
          <p:nvPr/>
        </p:nvSpPr>
        <p:spPr>
          <a:xfrm>
            <a:off x="10424160" y="7031736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Penerbitan dokumen KKPR</a:t>
            </a:r>
          </a:p>
        </p:txBody>
      </p:sp>
      <p:sp>
        <p:nvSpPr>
          <p:cNvPr id="33" name="Penanda 33"/>
          <p:cNvSpPr/>
          <p:nvPr/>
        </p:nvSpPr>
        <p:spPr>
          <a:xfrm>
            <a:off x="10040112" y="8028432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4" name="Item 34"/>
          <p:cNvSpPr txBox="1"/>
          <p:nvPr/>
        </p:nvSpPr>
        <p:spPr>
          <a:xfrm>
            <a:off x="10424160" y="7927848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Pengelolaan IDETARU dan Konfigurasi</a:t>
            </a:r>
          </a:p>
        </p:txBody>
      </p:sp>
      <p:sp>
        <p:nvSpPr>
          <p:cNvPr id="35" name="Icon background 35"/>
          <p:cNvSpPr/>
          <p:nvPr/>
        </p:nvSpPr>
        <p:spPr>
          <a:xfrm>
            <a:off x="16322040" y="685800"/>
            <a:ext cx="1143000" cy="1143000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6" name="Ikon landmark 36" descr="Ikon landmar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6360" y="960120"/>
            <a:ext cx="59436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PERAN BPN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Langkah Verifikasi BPN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Nomor langkah 6"/>
          <p:cNvSpPr/>
          <p:nvPr/>
        </p:nvSpPr>
        <p:spPr>
          <a:xfrm>
            <a:off x="822960" y="2514600"/>
            <a:ext cx="475488" cy="475488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sp>
        <p:nvSpPr>
          <p:cNvPr id="7" name="Langkah 7"/>
          <p:cNvSpPr txBox="1"/>
          <p:nvPr/>
        </p:nvSpPr>
        <p:spPr>
          <a:xfrm>
            <a:off x="1508760" y="2478024"/>
            <a:ext cx="5349240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Buka menu Verifikasi Berkas BPN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KKPR Non Berusaha → Verifikasi Berkas BPN</a:t>
            </a:r>
          </a:p>
        </p:txBody>
      </p:sp>
      <p:sp>
        <p:nvSpPr>
          <p:cNvPr id="8" name="Nomor langkah 8"/>
          <p:cNvSpPr/>
          <p:nvPr/>
        </p:nvSpPr>
        <p:spPr>
          <a:xfrm>
            <a:off x="822960" y="3813048"/>
            <a:ext cx="475488" cy="475488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sp>
        <p:nvSpPr>
          <p:cNvPr id="9" name="Langkah 9"/>
          <p:cNvSpPr txBox="1"/>
          <p:nvPr/>
        </p:nvSpPr>
        <p:spPr>
          <a:xfrm>
            <a:off x="1508760" y="3776472"/>
            <a:ext cx="5349240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Pilih permohonan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Status "Menunggu Verifikasi BPN"</a:t>
            </a:r>
          </a:p>
        </p:txBody>
      </p:sp>
      <p:sp>
        <p:nvSpPr>
          <p:cNvPr id="10" name="Nomor langkah 10"/>
          <p:cNvSpPr/>
          <p:nvPr/>
        </p:nvSpPr>
        <p:spPr>
          <a:xfrm>
            <a:off x="822960" y="5111496"/>
            <a:ext cx="475488" cy="475488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sp>
        <p:nvSpPr>
          <p:cNvPr id="11" name="Langkah 11"/>
          <p:cNvSpPr txBox="1"/>
          <p:nvPr/>
        </p:nvSpPr>
        <p:spPr>
          <a:xfrm>
            <a:off x="1508760" y="5074920"/>
            <a:ext cx="5349240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Periksa berkas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Data lahan, minimap, dan dokumen</a:t>
            </a:r>
          </a:p>
        </p:txBody>
      </p:sp>
      <p:sp>
        <p:nvSpPr>
          <p:cNvPr id="12" name="Nomor langkah 12"/>
          <p:cNvSpPr/>
          <p:nvPr/>
        </p:nvSpPr>
        <p:spPr>
          <a:xfrm>
            <a:off x="822960" y="6409944"/>
            <a:ext cx="475488" cy="475488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4</a:t>
            </a:r>
          </a:p>
        </p:txBody>
      </p:sp>
      <p:sp>
        <p:nvSpPr>
          <p:cNvPr id="13" name="Langkah 13"/>
          <p:cNvSpPr txBox="1"/>
          <p:nvPr/>
        </p:nvSpPr>
        <p:spPr>
          <a:xfrm>
            <a:off x="1508760" y="6373368"/>
            <a:ext cx="5349240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Klik "Lanjut Proses Verifikasi"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Pilih status PTP: Wajib atau Tidak</a:t>
            </a:r>
          </a:p>
        </p:txBody>
      </p:sp>
      <p:sp>
        <p:nvSpPr>
          <p:cNvPr id="14" name="Nomor langkah 14"/>
          <p:cNvSpPr/>
          <p:nvPr/>
        </p:nvSpPr>
        <p:spPr>
          <a:xfrm>
            <a:off x="822960" y="7708392"/>
            <a:ext cx="475488" cy="475488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5</a:t>
            </a:r>
          </a:p>
        </p:txBody>
      </p:sp>
      <p:sp>
        <p:nvSpPr>
          <p:cNvPr id="15" name="Langkah 15"/>
          <p:cNvSpPr txBox="1"/>
          <p:nvPr/>
        </p:nvSpPr>
        <p:spPr>
          <a:xfrm>
            <a:off x="1508760" y="7671816"/>
            <a:ext cx="5349240" cy="12984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Klik "Ya, Verifikasi"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Status menjadi "Sesuai", berkas ke Teknis GIS</a:t>
            </a:r>
          </a:p>
        </p:txBody>
      </p:sp>
      <p:pic>
        <p:nvPicPr>
          <p:cNvPr id="16" name="Detail permohonan di menu Verifikasi Berkas BPN 16" descr="Detail permohonan di menu Verifikasi Berkas BP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2514600"/>
            <a:ext cx="10561320" cy="6600825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pic>
        <p:nvPicPr>
          <p:cNvPr id="17" name="Jendela Konfirmasi Verifikasi PTP 17" descr="Jendela Konfirmasi Verifikasi PT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5840" y="4892040"/>
            <a:ext cx="4754880" cy="3767400"/>
          </a:xfrm>
          <a:prstGeom prst="roundRect">
            <a:avLst>
              <a:gd name="adj" fmla="val 5000"/>
            </a:avLst>
          </a:prstGeom>
          <a:ln w="25400">
            <a:solidFill>
              <a:srgbClr val="4F8DF7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PERAN BPN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Dampak Keputusan PTP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Keputusan BPN 6"/>
          <p:cNvSpPr/>
          <p:nvPr/>
        </p:nvSpPr>
        <p:spPr>
          <a:xfrm>
            <a:off x="822960" y="3886200"/>
            <a:ext cx="4206240" cy="2103120"/>
          </a:xfrm>
          <a:prstGeom prst="roundRect">
            <a:avLst>
              <a:gd name="adj" fmla="val 6000"/>
            </a:avLst>
          </a:prstGeom>
          <a:solidFill>
            <a:srgbClr val="111A2A"/>
          </a:solidFill>
          <a:ln w="12700">
            <a:solidFill>
              <a:srgbClr val="4F8DF7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7" name="Icon background 7"/>
          <p:cNvSpPr/>
          <p:nvPr/>
        </p:nvSpPr>
        <p:spPr>
          <a:xfrm>
            <a:off x="1188720" y="4251960"/>
            <a:ext cx="777240" cy="777240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8" name="Ikon landmark 8" descr="Ikon land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258" y="4438498"/>
            <a:ext cx="404165" cy="404165"/>
          </a:xfrm>
          <a:prstGeom prst="rect">
            <a:avLst/>
          </a:prstGeom>
        </p:spPr>
      </p:pic>
      <p:sp>
        <p:nvSpPr>
          <p:cNvPr id="9" name="Isi keputusan 9"/>
          <p:cNvSpPr txBox="1"/>
          <p:nvPr/>
        </p:nvSpPr>
        <p:spPr>
          <a:xfrm>
            <a:off x="2148840" y="4160520"/>
            <a:ext cx="2743200" cy="1645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Keputusan BPN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2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Status PTP</a:t>
            </a:r>
          </a:p>
        </p:txBody>
      </p:sp>
      <p:cxnSp>
        <p:nvCxnSpPr>
          <p:cNvPr id="10" name="Connector 10"/>
          <p:cNvCxnSpPr/>
          <p:nvPr/>
        </p:nvCxnSpPr>
        <p:spPr>
          <a:xfrm>
            <a:off x="5029200" y="4937760"/>
            <a:ext cx="731520" cy="0"/>
          </a:xfrm>
          <a:prstGeom prst="line">
            <a:avLst/>
          </a:prstGeom>
          <a:ln w="22225">
            <a:solidFill>
              <a:srgbClr val="8A8D90"/>
            </a:solidFill>
          </a:ln>
        </p:spPr>
      </p:cxnSp>
      <p:cxnSp>
        <p:nvCxnSpPr>
          <p:cNvPr id="11" name="Connector 11"/>
          <p:cNvCxnSpPr/>
          <p:nvPr/>
        </p:nvCxnSpPr>
        <p:spPr>
          <a:xfrm>
            <a:off x="5760720" y="3291840"/>
            <a:ext cx="0" cy="3474720"/>
          </a:xfrm>
          <a:prstGeom prst="line">
            <a:avLst/>
          </a:prstGeom>
          <a:ln w="22225">
            <a:solidFill>
              <a:srgbClr val="8A8D90"/>
            </a:solidFill>
          </a:ln>
        </p:spPr>
      </p:cxnSp>
      <p:cxnSp>
        <p:nvCxnSpPr>
          <p:cNvPr id="12" name="Connector 12"/>
          <p:cNvCxnSpPr/>
          <p:nvPr/>
        </p:nvCxnSpPr>
        <p:spPr>
          <a:xfrm>
            <a:off x="5760720" y="3291840"/>
            <a:ext cx="822960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cxnSp>
        <p:nvCxnSpPr>
          <p:cNvPr id="13" name="Connector 13"/>
          <p:cNvCxnSpPr/>
          <p:nvPr/>
        </p:nvCxnSpPr>
        <p:spPr>
          <a:xfrm>
            <a:off x="5760720" y="6766560"/>
            <a:ext cx="822960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14" name="Status 14"/>
          <p:cNvSpPr/>
          <p:nvPr/>
        </p:nvSpPr>
        <p:spPr>
          <a:xfrm>
            <a:off x="6583680" y="2971800"/>
            <a:ext cx="1554480" cy="640080"/>
          </a:xfrm>
          <a:prstGeom prst="roundRect">
            <a:avLst>
              <a:gd name="adj" fmla="val 50000"/>
            </a:avLst>
          </a:prstGeom>
          <a:solidFill>
            <a:srgbClr val="4F8DF7">
              <a:alpha val="14000"/>
            </a:srgbClr>
          </a:solidFill>
          <a:ln w="9525">
            <a:solidFill>
              <a:srgbClr val="4F8DF7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4F8DF7"/>
                </a:solidFill>
                <a:latin typeface="Poppins"/>
                <a:ea typeface="Poppins"/>
                <a:cs typeface="Poppins"/>
              </a:rPr>
              <a:t>Wajib</a:t>
            </a:r>
          </a:p>
        </p:txBody>
      </p:sp>
      <p:cxnSp>
        <p:nvCxnSpPr>
          <p:cNvPr id="15" name="Connector 15"/>
          <p:cNvCxnSpPr/>
          <p:nvPr/>
        </p:nvCxnSpPr>
        <p:spPr>
          <a:xfrm>
            <a:off x="8138160" y="3291840"/>
            <a:ext cx="640080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16" name="Card 16"/>
          <p:cNvSpPr/>
          <p:nvPr/>
        </p:nvSpPr>
        <p:spPr>
          <a:xfrm>
            <a:off x="8778240" y="2514600"/>
            <a:ext cx="3840480" cy="15544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7" name="Langkah 1 17"/>
          <p:cNvSpPr txBox="1"/>
          <p:nvPr/>
        </p:nvSpPr>
        <p:spPr>
          <a:xfrm>
            <a:off x="9098280" y="2514600"/>
            <a:ext cx="329184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Tim Teknis GIS mengunggah dokumen PTP</a:t>
            </a:r>
          </a:p>
        </p:txBody>
      </p:sp>
      <p:cxnSp>
        <p:nvCxnSpPr>
          <p:cNvPr id="18" name="Connector 18"/>
          <p:cNvCxnSpPr/>
          <p:nvPr/>
        </p:nvCxnSpPr>
        <p:spPr>
          <a:xfrm>
            <a:off x="12618720" y="3291840"/>
            <a:ext cx="640080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19" name="Card 19"/>
          <p:cNvSpPr/>
          <p:nvPr/>
        </p:nvSpPr>
        <p:spPr>
          <a:xfrm>
            <a:off x="13258800" y="2514600"/>
            <a:ext cx="4389120" cy="15544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4F8DF7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0" name="Icon background 20"/>
          <p:cNvSpPr/>
          <p:nvPr/>
        </p:nvSpPr>
        <p:spPr>
          <a:xfrm>
            <a:off x="13533120" y="2880360"/>
            <a:ext cx="822960" cy="822960"/>
          </a:xfrm>
          <a:prstGeom prst="ellipse">
            <a:avLst/>
          </a:prstGeom>
          <a:solidFill>
            <a:srgbClr val="4F8DF7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1" name="Ikon file-up 21" descr="Ikon file-u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0630" y="3077870"/>
            <a:ext cx="427939" cy="427939"/>
          </a:xfrm>
          <a:prstGeom prst="rect">
            <a:avLst/>
          </a:prstGeom>
        </p:spPr>
      </p:pic>
      <p:sp>
        <p:nvSpPr>
          <p:cNvPr id="22" name="Langkah 2 22"/>
          <p:cNvSpPr txBox="1"/>
          <p:nvPr/>
        </p:nvSpPr>
        <p:spPr>
          <a:xfrm>
            <a:off x="14584680" y="2514600"/>
            <a:ext cx="292608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Analisis Teknis GIS dibuka</a:t>
            </a:r>
          </a:p>
        </p:txBody>
      </p:sp>
      <p:sp>
        <p:nvSpPr>
          <p:cNvPr id="23" name="Status 23"/>
          <p:cNvSpPr/>
          <p:nvPr/>
        </p:nvSpPr>
        <p:spPr>
          <a:xfrm>
            <a:off x="6583680" y="6446520"/>
            <a:ext cx="1554480" cy="640080"/>
          </a:xfrm>
          <a:prstGeom prst="roundRect">
            <a:avLst>
              <a:gd name="adj" fmla="val 50000"/>
            </a:avLst>
          </a:prstGeom>
          <a:solidFill>
            <a:srgbClr val="6FD69B">
              <a:alpha val="14000"/>
            </a:srgbClr>
          </a:solidFill>
          <a:ln w="9525">
            <a:solidFill>
              <a:srgbClr val="6FD69B"/>
            </a:solidFill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6FD69B"/>
                </a:solidFill>
                <a:latin typeface="Poppins"/>
                <a:ea typeface="Poppins"/>
                <a:cs typeface="Poppins"/>
              </a:rPr>
              <a:t>Tidak</a:t>
            </a:r>
          </a:p>
        </p:txBody>
      </p:sp>
      <p:cxnSp>
        <p:nvCxnSpPr>
          <p:cNvPr id="24" name="Connector 24"/>
          <p:cNvCxnSpPr/>
          <p:nvPr/>
        </p:nvCxnSpPr>
        <p:spPr>
          <a:xfrm>
            <a:off x="8138160" y="6766560"/>
            <a:ext cx="640080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25" name="Card 25"/>
          <p:cNvSpPr/>
          <p:nvPr/>
        </p:nvSpPr>
        <p:spPr>
          <a:xfrm>
            <a:off x="8778240" y="5989320"/>
            <a:ext cx="3840480" cy="15544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6" name="Langkah 1 26"/>
          <p:cNvSpPr txBox="1"/>
          <p:nvPr/>
        </p:nvSpPr>
        <p:spPr>
          <a:xfrm>
            <a:off x="9098280" y="5989320"/>
            <a:ext cx="329184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Tidak perlu dokumen PTP</a:t>
            </a:r>
          </a:p>
        </p:txBody>
      </p:sp>
      <p:cxnSp>
        <p:nvCxnSpPr>
          <p:cNvPr id="27" name="Connector 27"/>
          <p:cNvCxnSpPr/>
          <p:nvPr/>
        </p:nvCxnSpPr>
        <p:spPr>
          <a:xfrm>
            <a:off x="12618720" y="6766560"/>
            <a:ext cx="640080" cy="0"/>
          </a:xfrm>
          <a:prstGeom prst="line">
            <a:avLst/>
          </a:prstGeom>
          <a:ln w="22225">
            <a:solidFill>
              <a:srgbClr val="8A8D90"/>
            </a:solidFill>
            <a:tailEnd type="triangle" w="med" len="med"/>
          </a:ln>
        </p:spPr>
      </p:cxnSp>
      <p:sp>
        <p:nvSpPr>
          <p:cNvPr id="28" name="Card 28"/>
          <p:cNvSpPr/>
          <p:nvPr/>
        </p:nvSpPr>
        <p:spPr>
          <a:xfrm>
            <a:off x="13258800" y="5989320"/>
            <a:ext cx="4389120" cy="1554480"/>
          </a:xfrm>
          <a:prstGeom prst="roundRect">
            <a:avLst>
              <a:gd name="adj" fmla="val 6000"/>
            </a:avLst>
          </a:prstGeom>
          <a:solidFill>
            <a:srgbClr val="17191C"/>
          </a:solidFill>
          <a:ln w="12700">
            <a:solidFill>
              <a:srgbClr val="6FD69B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9" name="Icon background 29"/>
          <p:cNvSpPr/>
          <p:nvPr/>
        </p:nvSpPr>
        <p:spPr>
          <a:xfrm>
            <a:off x="13533120" y="6355080"/>
            <a:ext cx="822960" cy="822960"/>
          </a:xfrm>
          <a:prstGeom prst="ellipse">
            <a:avLst/>
          </a:prstGeom>
          <a:solidFill>
            <a:srgbClr val="2F8F5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0" name="Ikon map-pinned 30" descr="Ikon map-pinne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0630" y="6552590"/>
            <a:ext cx="427939" cy="427939"/>
          </a:xfrm>
          <a:prstGeom prst="rect">
            <a:avLst/>
          </a:prstGeom>
        </p:spPr>
      </p:pic>
      <p:sp>
        <p:nvSpPr>
          <p:cNvPr id="31" name="Langkah 2 31"/>
          <p:cNvSpPr txBox="1"/>
          <p:nvPr/>
        </p:nvSpPr>
        <p:spPr>
          <a:xfrm>
            <a:off x="14584680" y="5989320"/>
            <a:ext cx="292608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Analisis Teknis GIS langsung dimulai</a:t>
            </a:r>
          </a:p>
        </p:txBody>
      </p:sp>
      <p:sp>
        <p:nvSpPr>
          <p:cNvPr id="32" name="Keterangan 32"/>
          <p:cNvSpPr txBox="1"/>
          <p:nvPr/>
        </p:nvSpPr>
        <p:spPr>
          <a:xfrm>
            <a:off x="822960" y="800100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Tampilan di menu Teknis GIS saat PTP wajib belum diunggah:</a:t>
            </a:r>
          </a:p>
        </p:txBody>
      </p:sp>
      <p:pic>
        <p:nvPicPr>
          <p:cNvPr id="33" name="Baris permohonan Wajib PTP, Belum Ada PTP 33" descr="Baris permohonan Wajib PTP, Belum Ada PT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8412480"/>
            <a:ext cx="9144000" cy="955964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</p:spPr>
      </p:pic>
      <p:sp>
        <p:nvSpPr>
          <p:cNvPr id="34" name="Penjelasan 34"/>
          <p:cNvSpPr txBox="1"/>
          <p:nvPr/>
        </p:nvSpPr>
        <p:spPr>
          <a:xfrm>
            <a:off x="10332720" y="8229600"/>
            <a:ext cx="731520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Tombol detail terkunci sampai dokumen PTP diunggah, jadi ketelitian BPN di tahap ini menentukan kelancaran tahap berikutnya.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-3200400" y="-237744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TAHAP 4–6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Teknis GIS &amp; Persetujuan Pimpinan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6" name="Workspace Teknis GIS 6" descr="Workspace Teknis GI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514600"/>
            <a:ext cx="9692640" cy="6057900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sp>
        <p:nvSpPr>
          <p:cNvPr id="7" name="Subjudul 7"/>
          <p:cNvSpPr txBox="1"/>
          <p:nvPr/>
        </p:nvSpPr>
        <p:spPr>
          <a:xfrm>
            <a:off x="11155680" y="246888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Analisis Teknis GIS</a:t>
            </a:r>
          </a:p>
        </p:txBody>
      </p:sp>
      <p:sp>
        <p:nvSpPr>
          <p:cNvPr id="8" name="Poin GIS 8"/>
          <p:cNvSpPr txBox="1"/>
          <p:nvPr/>
        </p:nvSpPr>
        <p:spPr>
          <a:xfrm>
            <a:off x="11155680" y="3063240"/>
            <a:ext cx="6492240" cy="3291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9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Nomor KKPR dan KBLI yang disetujui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Intensitas ruang: KDB, KLB, KDH, dan lainnya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Poligon dan deteksi kawasan otomatis</a:t>
            </a:r>
          </a:p>
          <a:p>
            <a:pPr marL="342900" indent="-342900">
              <a:lnSpc>
                <a:spcPct val="115000"/>
              </a:lnSpc>
              <a:spcAft>
                <a:spcPts val="900"/>
              </a:spcAft>
              <a:buClr>
                <a:srgbClr val="D2B99A"/>
              </a:buClr>
              <a:buFont typeface="Arial"/>
              <a:buChar char="•"/>
            </a:pPr>
            <a:r>
              <a:rPr lang="id-ID" sz="16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Pejabat penanda tangan dokumen</a:t>
            </a:r>
          </a:p>
        </p:txBody>
      </p:sp>
      <p:sp>
        <p:nvSpPr>
          <p:cNvPr id="9" name="Subjudul 9"/>
          <p:cNvSpPr txBox="1"/>
          <p:nvPr/>
        </p:nvSpPr>
        <p:spPr>
          <a:xfrm>
            <a:off x="11155680" y="5989320"/>
            <a:ext cx="64008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000" b="1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Persetujuan Berjenjang</a:t>
            </a:r>
          </a:p>
        </p:txBody>
      </p:sp>
      <p:sp>
        <p:nvSpPr>
          <p:cNvPr id="10" name="Icon background 10"/>
          <p:cNvSpPr/>
          <p:nvPr/>
        </p:nvSpPr>
        <p:spPr>
          <a:xfrm>
            <a:off x="11567160" y="6675120"/>
            <a:ext cx="868680" cy="86868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1" name="Ikon user-check 11" descr="Ikon user-chec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75643" y="6883603"/>
            <a:ext cx="451714" cy="451714"/>
          </a:xfrm>
          <a:prstGeom prst="rect">
            <a:avLst/>
          </a:prstGeom>
        </p:spPr>
      </p:pic>
      <p:sp>
        <p:nvSpPr>
          <p:cNvPr id="12" name="Tahap 12"/>
          <p:cNvSpPr txBox="1"/>
          <p:nvPr/>
        </p:nvSpPr>
        <p:spPr>
          <a:xfrm>
            <a:off x="11064240" y="7662672"/>
            <a:ext cx="1874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Kepala Bidang</a:t>
            </a:r>
          </a:p>
        </p:txBody>
      </p:sp>
      <p:cxnSp>
        <p:nvCxnSpPr>
          <p:cNvPr id="13" name="Connector 13"/>
          <p:cNvCxnSpPr/>
          <p:nvPr/>
        </p:nvCxnSpPr>
        <p:spPr>
          <a:xfrm>
            <a:off x="12573000" y="7109460"/>
            <a:ext cx="1097280" cy="0"/>
          </a:xfrm>
          <a:prstGeom prst="line">
            <a:avLst/>
          </a:prstGeom>
          <a:ln w="19050">
            <a:solidFill>
              <a:srgbClr val="8A8D90"/>
            </a:solidFill>
            <a:tailEnd type="triangle" w="med" len="med"/>
          </a:ln>
        </p:spPr>
      </p:cxnSp>
      <p:sp>
        <p:nvSpPr>
          <p:cNvPr id="14" name="Icon background 14"/>
          <p:cNvSpPr/>
          <p:nvPr/>
        </p:nvSpPr>
        <p:spPr>
          <a:xfrm>
            <a:off x="13807440" y="6675120"/>
            <a:ext cx="868680" cy="86868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5" name="Ikon shield-check 15" descr="Ikon shield-check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15923" y="6883603"/>
            <a:ext cx="451714" cy="451714"/>
          </a:xfrm>
          <a:prstGeom prst="rect">
            <a:avLst/>
          </a:prstGeom>
        </p:spPr>
      </p:pic>
      <p:sp>
        <p:nvSpPr>
          <p:cNvPr id="16" name="Tahap 16"/>
          <p:cNvSpPr txBox="1"/>
          <p:nvPr/>
        </p:nvSpPr>
        <p:spPr>
          <a:xfrm>
            <a:off x="13304520" y="7662672"/>
            <a:ext cx="1874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Kepala Dinas</a:t>
            </a:r>
          </a:p>
        </p:txBody>
      </p:sp>
      <p:cxnSp>
        <p:nvCxnSpPr>
          <p:cNvPr id="17" name="Connector 17"/>
          <p:cNvCxnSpPr/>
          <p:nvPr/>
        </p:nvCxnSpPr>
        <p:spPr>
          <a:xfrm>
            <a:off x="14813280" y="7109460"/>
            <a:ext cx="1097280" cy="0"/>
          </a:xfrm>
          <a:prstGeom prst="line">
            <a:avLst/>
          </a:prstGeom>
          <a:ln w="19050">
            <a:solidFill>
              <a:srgbClr val="8A8D90"/>
            </a:solidFill>
            <a:tailEnd type="triangle" w="med" len="med"/>
          </a:ln>
        </p:spPr>
      </p:cxnSp>
      <p:sp>
        <p:nvSpPr>
          <p:cNvPr id="18" name="Icon background 18"/>
          <p:cNvSpPr/>
          <p:nvPr/>
        </p:nvSpPr>
        <p:spPr>
          <a:xfrm>
            <a:off x="16047720" y="6675120"/>
            <a:ext cx="868680" cy="868680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19" name="Ikon stamp 19" descr="Ikon stam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56203" y="6883603"/>
            <a:ext cx="451714" cy="451714"/>
          </a:xfrm>
          <a:prstGeom prst="rect">
            <a:avLst/>
          </a:prstGeom>
        </p:spPr>
      </p:pic>
      <p:sp>
        <p:nvSpPr>
          <p:cNvPr id="20" name="Tahap 20"/>
          <p:cNvSpPr txBox="1"/>
          <p:nvPr/>
        </p:nvSpPr>
        <p:spPr>
          <a:xfrm>
            <a:off x="15544800" y="7662672"/>
            <a:ext cx="18745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Ke DPMPTSP</a:t>
            </a:r>
          </a:p>
        </p:txBody>
      </p:sp>
      <p:sp>
        <p:nvSpPr>
          <p:cNvPr id="21" name="Catatan 21"/>
          <p:cNvSpPr txBox="1"/>
          <p:nvPr/>
        </p:nvSpPr>
        <p:spPr>
          <a:xfrm>
            <a:off x="11155680" y="8229600"/>
            <a:ext cx="649224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Keduanya memakai halaman yang sama: "Simpan &amp; Verifikasi".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4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PERAN DPMPTSP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Hak Akses Admin DPMPTSP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6" name="Subjudul 6"/>
          <p:cNvSpPr txBox="1"/>
          <p:nvPr/>
        </p:nvSpPr>
        <p:spPr>
          <a:xfrm>
            <a:off x="822960" y="2103120"/>
            <a:ext cx="159105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7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Gerbang terakhir: mengesahkan dokumen setelah disetujui Kepala Bidang dan Kepala Dinas.</a:t>
            </a:r>
          </a:p>
        </p:txBody>
      </p:sp>
      <p:sp>
        <p:nvSpPr>
          <p:cNvPr id="7" name="Card 7"/>
          <p:cNvSpPr/>
          <p:nvPr/>
        </p:nvSpPr>
        <p:spPr>
          <a:xfrm>
            <a:off x="822960" y="2926080"/>
            <a:ext cx="8092440" cy="61264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8" name="Latar ikon 8"/>
          <p:cNvSpPr/>
          <p:nvPr/>
        </p:nvSpPr>
        <p:spPr>
          <a:xfrm>
            <a:off x="1280160" y="3337560"/>
            <a:ext cx="566928" cy="566928"/>
          </a:xfrm>
          <a:prstGeom prst="ellipse">
            <a:avLst/>
          </a:prstGeom>
          <a:solidFill>
            <a:srgbClr val="6FD69B">
              <a:alpha val="16000"/>
            </a:srgbClr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9" name="Dapat dilakukan 9" descr="Dapat dilakuka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744" y="3438144"/>
            <a:ext cx="365760" cy="365760"/>
          </a:xfrm>
          <a:prstGeom prst="rect">
            <a:avLst/>
          </a:prstGeom>
        </p:spPr>
      </p:pic>
      <p:sp>
        <p:nvSpPr>
          <p:cNvPr id="10" name="Judul kolom 10"/>
          <p:cNvSpPr txBox="1"/>
          <p:nvPr/>
        </p:nvSpPr>
        <p:spPr>
          <a:xfrm>
            <a:off x="2057400" y="3364992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Dapat dilakukan</a:t>
            </a:r>
          </a:p>
        </p:txBody>
      </p:sp>
      <p:sp>
        <p:nvSpPr>
          <p:cNvPr id="11" name="Penanda 11"/>
          <p:cNvSpPr/>
          <p:nvPr/>
        </p:nvSpPr>
        <p:spPr>
          <a:xfrm>
            <a:off x="1490472" y="4443984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2" name="Item 12"/>
          <p:cNvSpPr txBox="1"/>
          <p:nvPr/>
        </p:nvSpPr>
        <p:spPr>
          <a:xfrm>
            <a:off x="1874520" y="4343400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Memantau permohonan di menu Penerbitan Surat</a:t>
            </a:r>
          </a:p>
        </p:txBody>
      </p:sp>
      <p:sp>
        <p:nvSpPr>
          <p:cNvPr id="13" name="Penanda 13"/>
          <p:cNvSpPr/>
          <p:nvPr/>
        </p:nvSpPr>
        <p:spPr>
          <a:xfrm>
            <a:off x="1490472" y="5340096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4" name="Item 14"/>
          <p:cNvSpPr txBox="1"/>
          <p:nvPr/>
        </p:nvSpPr>
        <p:spPr>
          <a:xfrm>
            <a:off x="1874520" y="5239512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Melihat detail berkas dan pratinjau draf surat</a:t>
            </a:r>
          </a:p>
        </p:txBody>
      </p:sp>
      <p:sp>
        <p:nvSpPr>
          <p:cNvPr id="15" name="Penanda 15"/>
          <p:cNvSpPr/>
          <p:nvPr/>
        </p:nvSpPr>
        <p:spPr>
          <a:xfrm>
            <a:off x="1490472" y="6236208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6" name="Item 16"/>
          <p:cNvSpPr txBox="1"/>
          <p:nvPr/>
        </p:nvSpPr>
        <p:spPr>
          <a:xfrm>
            <a:off x="1874520" y="6135624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Menerbitkan dokumen sah dengan TTE QR Code</a:t>
            </a:r>
          </a:p>
        </p:txBody>
      </p:sp>
      <p:sp>
        <p:nvSpPr>
          <p:cNvPr id="17" name="Penanda 17"/>
          <p:cNvSpPr/>
          <p:nvPr/>
        </p:nvSpPr>
        <p:spPr>
          <a:xfrm>
            <a:off x="1490472" y="7132320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8" name="Item 18"/>
          <p:cNvSpPr txBox="1"/>
          <p:nvPr/>
        </p:nvSpPr>
        <p:spPr>
          <a:xfrm>
            <a:off x="1874520" y="7031736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Mengajukan revisi ke Tim Teknis GIS</a:t>
            </a:r>
          </a:p>
        </p:txBody>
      </p:sp>
      <p:sp>
        <p:nvSpPr>
          <p:cNvPr id="19" name="Penanda 19"/>
          <p:cNvSpPr/>
          <p:nvPr/>
        </p:nvSpPr>
        <p:spPr>
          <a:xfrm>
            <a:off x="1490472" y="8028432"/>
            <a:ext cx="146304" cy="146304"/>
          </a:xfrm>
          <a:prstGeom prst="ellipse">
            <a:avLst/>
          </a:prstGeom>
          <a:solidFill>
            <a:srgbClr val="6FD69B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0" name="Item 20"/>
          <p:cNvSpPr txBox="1"/>
          <p:nvPr/>
        </p:nvSpPr>
        <p:spPr>
          <a:xfrm>
            <a:off x="1874520" y="7927848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Mencetak dan mengunduh dokumen final</a:t>
            </a:r>
          </a:p>
        </p:txBody>
      </p:sp>
      <p:sp>
        <p:nvSpPr>
          <p:cNvPr id="21" name="Card 21"/>
          <p:cNvSpPr/>
          <p:nvPr/>
        </p:nvSpPr>
        <p:spPr>
          <a:xfrm>
            <a:off x="9372600" y="2926080"/>
            <a:ext cx="8092440" cy="6126480"/>
          </a:xfrm>
          <a:prstGeom prst="roundRect">
            <a:avLst>
              <a:gd name="adj" fmla="val 6000"/>
            </a:avLst>
          </a:prstGeom>
          <a:solidFill>
            <a:srgbClr val="121417"/>
          </a:solidFill>
          <a:ln w="12700">
            <a:solidFill>
              <a:srgbClr val="2A2E33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2" name="Latar ikon 22"/>
          <p:cNvSpPr/>
          <p:nvPr/>
        </p:nvSpPr>
        <p:spPr>
          <a:xfrm>
            <a:off x="9829800" y="3337560"/>
            <a:ext cx="566928" cy="566928"/>
          </a:xfrm>
          <a:prstGeom prst="ellipse">
            <a:avLst/>
          </a:prstGeom>
          <a:solidFill>
            <a:srgbClr val="F28B82">
              <a:alpha val="16000"/>
            </a:srgbClr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3" name="Di luar kewenangan 23" descr="Di luar kewenanga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0384" y="3438144"/>
            <a:ext cx="365760" cy="365760"/>
          </a:xfrm>
          <a:prstGeom prst="rect">
            <a:avLst/>
          </a:prstGeom>
        </p:spPr>
      </p:pic>
      <p:sp>
        <p:nvSpPr>
          <p:cNvPr id="24" name="Judul kolom 24"/>
          <p:cNvSpPr txBox="1"/>
          <p:nvPr/>
        </p:nvSpPr>
        <p:spPr>
          <a:xfrm>
            <a:off x="10607040" y="3364992"/>
            <a:ext cx="603504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Di luar kewenangan</a:t>
            </a:r>
          </a:p>
        </p:txBody>
      </p:sp>
      <p:sp>
        <p:nvSpPr>
          <p:cNvPr id="25" name="Penanda 25"/>
          <p:cNvSpPr/>
          <p:nvPr/>
        </p:nvSpPr>
        <p:spPr>
          <a:xfrm>
            <a:off x="10040112" y="4443984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6" name="Item 26"/>
          <p:cNvSpPr txBox="1"/>
          <p:nvPr/>
        </p:nvSpPr>
        <p:spPr>
          <a:xfrm>
            <a:off x="10424160" y="4343400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Verifikasi Berkas PU dan Verifikasi BPN</a:t>
            </a:r>
          </a:p>
        </p:txBody>
      </p:sp>
      <p:sp>
        <p:nvSpPr>
          <p:cNvPr id="27" name="Penanda 27"/>
          <p:cNvSpPr/>
          <p:nvPr/>
        </p:nvSpPr>
        <p:spPr>
          <a:xfrm>
            <a:off x="10040112" y="5340096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8" name="Item 28"/>
          <p:cNvSpPr txBox="1"/>
          <p:nvPr/>
        </p:nvSpPr>
        <p:spPr>
          <a:xfrm>
            <a:off x="10424160" y="5239512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Analisis Teknis GIS</a:t>
            </a:r>
          </a:p>
        </p:txBody>
      </p:sp>
      <p:sp>
        <p:nvSpPr>
          <p:cNvPr id="29" name="Penanda 29"/>
          <p:cNvSpPr/>
          <p:nvPr/>
        </p:nvSpPr>
        <p:spPr>
          <a:xfrm>
            <a:off x="10040112" y="6236208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0" name="Item 30"/>
          <p:cNvSpPr txBox="1"/>
          <p:nvPr/>
        </p:nvSpPr>
        <p:spPr>
          <a:xfrm>
            <a:off x="10424160" y="6135624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Persetujuan draf Kepala Bidang / Kepala Dinas</a:t>
            </a:r>
          </a:p>
        </p:txBody>
      </p:sp>
      <p:sp>
        <p:nvSpPr>
          <p:cNvPr id="31" name="Penanda 31"/>
          <p:cNvSpPr/>
          <p:nvPr/>
        </p:nvSpPr>
        <p:spPr>
          <a:xfrm>
            <a:off x="10040112" y="7132320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2" name="Item 32"/>
          <p:cNvSpPr txBox="1"/>
          <p:nvPr/>
        </p:nvSpPr>
        <p:spPr>
          <a:xfrm>
            <a:off x="10424160" y="7031736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Pengelolaan IDETARU dan Peta SIMTARU</a:t>
            </a:r>
          </a:p>
        </p:txBody>
      </p:sp>
      <p:sp>
        <p:nvSpPr>
          <p:cNvPr id="33" name="Penanda 33"/>
          <p:cNvSpPr/>
          <p:nvPr/>
        </p:nvSpPr>
        <p:spPr>
          <a:xfrm>
            <a:off x="10040112" y="8028432"/>
            <a:ext cx="146304" cy="146304"/>
          </a:xfrm>
          <a:prstGeom prst="ellipse">
            <a:avLst/>
          </a:prstGeom>
          <a:solidFill>
            <a:srgbClr val="F28B82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4" name="Item 34"/>
          <p:cNvSpPr txBox="1"/>
          <p:nvPr/>
        </p:nvSpPr>
        <p:spPr>
          <a:xfrm>
            <a:off x="10424160" y="7927848"/>
            <a:ext cx="667512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Menu Konfigurasi</a:t>
            </a:r>
          </a:p>
        </p:txBody>
      </p:sp>
      <p:sp>
        <p:nvSpPr>
          <p:cNvPr id="35" name="Icon background 35"/>
          <p:cNvSpPr/>
          <p:nvPr/>
        </p:nvSpPr>
        <p:spPr>
          <a:xfrm>
            <a:off x="16322040" y="685800"/>
            <a:ext cx="1143000" cy="1143000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6" name="Ikon stamp 36" descr="Ikon sta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6360" y="960120"/>
            <a:ext cx="59436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-3200400" y="-237744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PERAN DPMPTSP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Langkah Penerbitan Dokumen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6" name="Pratinjau dan pengesahan surat 6" descr="Pratinjau dan pengesahan sur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514600"/>
            <a:ext cx="10561320" cy="6600825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pic>
        <p:nvPicPr>
          <p:cNvPr id="7" name="Jendela konfirmasi Terbitkan Dokumen 7" descr="Jendela konfirmasi Terbitkan Dokum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4663440"/>
            <a:ext cx="4023360" cy="3444104"/>
          </a:xfrm>
          <a:prstGeom prst="roundRect">
            <a:avLst>
              <a:gd name="adj" fmla="val 5000"/>
            </a:avLst>
          </a:prstGeom>
          <a:ln w="25400">
            <a:solidFill>
              <a:srgbClr val="E8A15A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sp>
        <p:nvSpPr>
          <p:cNvPr id="8" name="Nomor langkah 8"/>
          <p:cNvSpPr/>
          <p:nvPr/>
        </p:nvSpPr>
        <p:spPr>
          <a:xfrm>
            <a:off x="11887200" y="2514600"/>
            <a:ext cx="475488" cy="475488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sp>
        <p:nvSpPr>
          <p:cNvPr id="9" name="Langkah 9"/>
          <p:cNvSpPr txBox="1"/>
          <p:nvPr/>
        </p:nvSpPr>
        <p:spPr>
          <a:xfrm>
            <a:off x="12573000" y="2478024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Buka menu Penerbitan Surat</a:t>
            </a:r>
          </a:p>
        </p:txBody>
      </p:sp>
      <p:sp>
        <p:nvSpPr>
          <p:cNvPr id="10" name="Nomor langkah 10"/>
          <p:cNvSpPr/>
          <p:nvPr/>
        </p:nvSpPr>
        <p:spPr>
          <a:xfrm>
            <a:off x="11887200" y="3611880"/>
            <a:ext cx="475488" cy="475488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sp>
        <p:nvSpPr>
          <p:cNvPr id="11" name="Langkah 11"/>
          <p:cNvSpPr txBox="1"/>
          <p:nvPr/>
        </p:nvSpPr>
        <p:spPr>
          <a:xfrm>
            <a:off x="12573000" y="3575304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Pilih permohonan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Status "Menunggu Penerbitan"</a:t>
            </a:r>
          </a:p>
        </p:txBody>
      </p:sp>
      <p:sp>
        <p:nvSpPr>
          <p:cNvPr id="12" name="Nomor langkah 12"/>
          <p:cNvSpPr/>
          <p:nvPr/>
        </p:nvSpPr>
        <p:spPr>
          <a:xfrm>
            <a:off x="11887200" y="4709160"/>
            <a:ext cx="475488" cy="475488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sp>
        <p:nvSpPr>
          <p:cNvPr id="13" name="Langkah 13"/>
          <p:cNvSpPr txBox="1"/>
          <p:nvPr/>
        </p:nvSpPr>
        <p:spPr>
          <a:xfrm>
            <a:off x="12573000" y="4672584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Periksa pratinjau draf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Data pemohon, ketentuan teknis, penanda tangan</a:t>
            </a:r>
          </a:p>
        </p:txBody>
      </p:sp>
      <p:sp>
        <p:nvSpPr>
          <p:cNvPr id="14" name="Nomor langkah 14"/>
          <p:cNvSpPr/>
          <p:nvPr/>
        </p:nvSpPr>
        <p:spPr>
          <a:xfrm>
            <a:off x="11887200" y="5806440"/>
            <a:ext cx="475488" cy="475488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4</a:t>
            </a:r>
          </a:p>
        </p:txBody>
      </p:sp>
      <p:sp>
        <p:nvSpPr>
          <p:cNvPr id="15" name="Langkah 15"/>
          <p:cNvSpPr txBox="1"/>
          <p:nvPr/>
        </p:nvSpPr>
        <p:spPr>
          <a:xfrm>
            <a:off x="12573000" y="5769864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Klik "Terbitkan Dokumen"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Konfirmasi dengan "Ya, Terbitkan Dokumen"</a:t>
            </a:r>
          </a:p>
        </p:txBody>
      </p:sp>
      <p:sp>
        <p:nvSpPr>
          <p:cNvPr id="16" name="Nomor langkah 16"/>
          <p:cNvSpPr/>
          <p:nvPr/>
        </p:nvSpPr>
        <p:spPr>
          <a:xfrm>
            <a:off x="11887200" y="6903720"/>
            <a:ext cx="475488" cy="475488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500" b="1" dirty="0">
                <a:solidFill>
                  <a:srgbClr val="000000"/>
                </a:solidFill>
                <a:latin typeface="Poppins"/>
                <a:ea typeface="Poppins"/>
                <a:cs typeface="Poppins"/>
              </a:rPr>
              <a:t>5</a:t>
            </a:r>
          </a:p>
        </p:txBody>
      </p:sp>
      <p:sp>
        <p:nvSpPr>
          <p:cNvPr id="17" name="Langkah 17"/>
          <p:cNvSpPr txBox="1"/>
          <p:nvPr/>
        </p:nvSpPr>
        <p:spPr>
          <a:xfrm>
            <a:off x="12573000" y="6867144"/>
            <a:ext cx="4892040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Status menjadi "Selesai"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Langsung terlihat oleh pemohon</a:t>
            </a:r>
          </a:p>
        </p:txBody>
      </p:sp>
      <p:sp>
        <p:nvSpPr>
          <p:cNvPr id="18" name="Catatan revisi 18"/>
          <p:cNvSpPr/>
          <p:nvPr/>
        </p:nvSpPr>
        <p:spPr>
          <a:xfrm>
            <a:off x="11887200" y="8001000"/>
            <a:ext cx="5577840" cy="1051560"/>
          </a:xfrm>
          <a:prstGeom prst="roundRect">
            <a:avLst>
              <a:gd name="adj" fmla="val 6000"/>
            </a:avLst>
          </a:prstGeom>
          <a:solidFill>
            <a:srgbClr val="1C1812"/>
          </a:solidFill>
          <a:ln w="12700">
            <a:solidFill>
              <a:srgbClr val="4A3F30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19" name="Icon background 19"/>
          <p:cNvSpPr/>
          <p:nvPr/>
        </p:nvSpPr>
        <p:spPr>
          <a:xfrm>
            <a:off x="12115800" y="8174736"/>
            <a:ext cx="713232" cy="713232"/>
          </a:xfrm>
          <a:prstGeom prst="ellipse">
            <a:avLst/>
          </a:prstGeom>
          <a:solidFill>
            <a:srgbClr val="E8A15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0" name="Ikon file-pen-line 20" descr="Ikon file-pen-l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6976" y="8345912"/>
            <a:ext cx="370881" cy="370881"/>
          </a:xfrm>
          <a:prstGeom prst="rect">
            <a:avLst/>
          </a:prstGeom>
        </p:spPr>
      </p:pic>
      <p:sp>
        <p:nvSpPr>
          <p:cNvPr id="21" name="Isi catatan revisi 21"/>
          <p:cNvSpPr txBox="1"/>
          <p:nvPr/>
        </p:nvSpPr>
        <p:spPr>
          <a:xfrm>
            <a:off x="12984480" y="8001000"/>
            <a:ext cx="443484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50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Draf keliru? Klik "Revisi" dan tulis catatan. Berkas kembali ke Tim Teknis GIS.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namen gradasi 2" descr="Ornamen dekoratif"/>
          <p:cNvPicPr/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 flipH="1">
            <a:off x="8778240" y="-2103120"/>
            <a:ext cx="12344400" cy="5230368"/>
          </a:xfrm>
          <a:prstGeom prst="rect">
            <a:avLst/>
          </a:prstGeom>
        </p:spPr>
      </p:pic>
      <p:sp>
        <p:nvSpPr>
          <p:cNvPr id="3" name="Kicker 3"/>
          <p:cNvSpPr txBox="1"/>
          <p:nvPr/>
        </p:nvSpPr>
        <p:spPr>
          <a:xfrm>
            <a:off x="822960" y="566928"/>
            <a:ext cx="160020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b="1" spc="3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PERAN DPMPTSP</a:t>
            </a:r>
          </a:p>
        </p:txBody>
      </p:sp>
      <p:sp>
        <p:nvSpPr>
          <p:cNvPr id="4" name="Judul 4"/>
          <p:cNvSpPr txBox="1"/>
          <p:nvPr/>
        </p:nvSpPr>
        <p:spPr>
          <a:xfrm>
            <a:off x="822960" y="914400"/>
            <a:ext cx="1600200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Tanda Tangan Elektronik QR Code</a:t>
            </a:r>
          </a:p>
        </p:txBody>
      </p:sp>
      <p:sp>
        <p:nvSpPr>
          <p:cNvPr id="5" name="Garis aksen 5"/>
          <p:cNvSpPr/>
          <p:nvPr/>
        </p:nvSpPr>
        <p:spPr>
          <a:xfrm>
            <a:off x="822960" y="1901952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6" name="Dokumen KKPR yang sudah terbit 6" descr="Dokumen KKPR yang sudah terbi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423160"/>
            <a:ext cx="2745535" cy="6720840"/>
          </a:xfrm>
          <a:prstGeom prst="rect">
            <a:avLst/>
          </a:prstGeom>
          <a:ln w="12700">
            <a:solidFill>
              <a:srgbClr val="3A3F45"/>
            </a:solidFill>
          </a:ln>
        </p:spPr>
      </p:pic>
      <p:sp>
        <p:nvSpPr>
          <p:cNvPr id="7" name="Keterangan 7"/>
          <p:cNvSpPr txBox="1"/>
          <p:nvPr/>
        </p:nvSpPr>
        <p:spPr>
          <a:xfrm>
            <a:off x="822960" y="9235440"/>
            <a:ext cx="274553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Dokumen KKPR terbit</a:t>
            </a:r>
          </a:p>
        </p:txBody>
      </p:sp>
      <p:cxnSp>
        <p:nvCxnSpPr>
          <p:cNvPr id="8" name="Connector 8"/>
          <p:cNvCxnSpPr/>
          <p:nvPr/>
        </p:nvCxnSpPr>
        <p:spPr>
          <a:xfrm>
            <a:off x="3886200" y="5760720"/>
            <a:ext cx="822960" cy="0"/>
          </a:xfrm>
          <a:prstGeom prst="line">
            <a:avLst/>
          </a:prstGeom>
          <a:ln w="25400">
            <a:solidFill>
              <a:srgbClr val="D2B99A"/>
            </a:solidFill>
            <a:tailEnd type="triangle" w="med" len="med"/>
          </a:ln>
        </p:spPr>
      </p:cxnSp>
      <p:pic>
        <p:nvPicPr>
          <p:cNvPr id="9" name="Tanda tangan elektronik QR Code 9" descr="Tanda tangan elektronik QR Cod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3749040"/>
            <a:ext cx="3607150" cy="4023360"/>
          </a:xfrm>
          <a:prstGeom prst="roundRect">
            <a:avLst>
              <a:gd name="adj" fmla="val 4000"/>
            </a:avLst>
          </a:prstGeom>
          <a:ln w="25400">
            <a:solidFill>
              <a:srgbClr val="D2B99A"/>
            </a:solidFill>
          </a:ln>
        </p:spPr>
      </p:pic>
      <p:sp>
        <p:nvSpPr>
          <p:cNvPr id="10" name="Keterangan 10"/>
          <p:cNvSpPr txBox="1"/>
          <p:nvPr/>
        </p:nvSpPr>
        <p:spPr>
          <a:xfrm>
            <a:off x="4892040" y="7909560"/>
            <a:ext cx="36118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300" b="1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TTE QR Code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8641080" y="5760720"/>
            <a:ext cx="822960" cy="0"/>
          </a:xfrm>
          <a:prstGeom prst="line">
            <a:avLst/>
          </a:prstGeom>
          <a:ln w="25400">
            <a:solidFill>
              <a:srgbClr val="D2B99A"/>
            </a:solidFill>
            <a:tailEnd type="triangle" w="med" len="med"/>
          </a:ln>
        </p:spPr>
      </p:cxnSp>
      <p:sp>
        <p:nvSpPr>
          <p:cNvPr id="12" name="Label pindai 12"/>
          <p:cNvSpPr/>
          <p:nvPr/>
        </p:nvSpPr>
        <p:spPr>
          <a:xfrm>
            <a:off x="8714232" y="5074920"/>
            <a:ext cx="6858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100" b="1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Pindai</a:t>
            </a:r>
          </a:p>
        </p:txBody>
      </p:sp>
      <p:pic>
        <p:nvPicPr>
          <p:cNvPr id="13" name="Halaman verifikasi keaslian dokumen 13" descr="Halaman verifikasi keaslian dokume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920" y="2423160"/>
            <a:ext cx="4744122" cy="6720840"/>
          </a:xfrm>
          <a:prstGeom prst="roundRect">
            <a:avLst>
              <a:gd name="adj" fmla="val 1800"/>
            </a:avLst>
          </a:prstGeom>
          <a:ln w="12700">
            <a:solidFill>
              <a:srgbClr val="3A3F45"/>
            </a:solidFill>
          </a:ln>
          <a:effectLst>
            <a:outerShdw blurRad="381000" dist="76200" dir="5400000" algn="t" rotWithShape="0">
              <a:srgbClr val="000000">
                <a:alpha val="70000"/>
              </a:srgbClr>
            </a:outerShdw>
          </a:effectLst>
        </p:spPr>
      </p:pic>
      <p:sp>
        <p:nvSpPr>
          <p:cNvPr id="14" name="Keterangan 14"/>
          <p:cNvSpPr txBox="1"/>
          <p:nvPr/>
        </p:nvSpPr>
        <p:spPr>
          <a:xfrm>
            <a:off x="9646920" y="9235440"/>
            <a:ext cx="474412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200" dirty="0">
                <a:solidFill>
                  <a:srgbClr val="8A8D90"/>
                </a:solidFill>
                <a:latin typeface="Poppins"/>
                <a:ea typeface="Poppins"/>
                <a:cs typeface="Poppins"/>
              </a:rPr>
              <a:t>Halaman verifikasi publik</a:t>
            </a:r>
          </a:p>
        </p:txBody>
      </p:sp>
      <p:sp>
        <p:nvSpPr>
          <p:cNvPr id="15" name="Keunggulan QR 15"/>
          <p:cNvSpPr txBox="1"/>
          <p:nvPr/>
        </p:nvSpPr>
        <p:spPr>
          <a:xfrm>
            <a:off x="14767560" y="2514600"/>
            <a:ext cx="3017520" cy="6675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Tautan bertanda tangan digital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URL tidak dapat diubah atau dipalsukan.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Tanpa login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Siapa saja dapat memindai dan mengecek keaslian.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id-ID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Informasi lengkap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Nomor pendaftaran, pemohon, lokasi, dan pengesah.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477250" y="0"/>
            <a:ext cx="9810750" cy="10287000"/>
          </a:xfrm>
          <a:custGeom>
            <a:avLst/>
            <a:gdLst/>
            <a:ahLst/>
            <a:cxnLst/>
            <a:rect r="r" b="b" t="t" l="l"/>
            <a:pathLst>
              <a:path h="10287000" w="9810750">
                <a:moveTo>
                  <a:pt x="0" y="0"/>
                </a:moveTo>
                <a:lnTo>
                  <a:pt x="9810750" y="0"/>
                </a:lnTo>
                <a:lnTo>
                  <a:pt x="9810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689" t="0" r="-2868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8467725" y="1932"/>
            <a:ext cx="4264457" cy="10287000"/>
            <a:chOff x="0" y="0"/>
            <a:chExt cx="1123149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23149" cy="2709333"/>
            </a:xfrm>
            <a:custGeom>
              <a:avLst/>
              <a:gdLst/>
              <a:ahLst/>
              <a:cxnLst/>
              <a:rect r="r" b="b" t="t" l="l"/>
              <a:pathLst>
                <a:path h="2709333" w="1123149">
                  <a:moveTo>
                    <a:pt x="0" y="0"/>
                  </a:moveTo>
                  <a:lnTo>
                    <a:pt x="1123149" y="0"/>
                  </a:lnTo>
                  <a:lnTo>
                    <a:pt x="112314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0"/>
                  </a:srgbClr>
                </a:gs>
                <a:gs pos="50000">
                  <a:srgbClr val="000000">
                    <a:alpha val="48500"/>
                  </a:srgbClr>
                </a:gs>
                <a:gs pos="100000">
                  <a:srgbClr val="000000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123149" cy="2699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977686" y="-2060246"/>
            <a:ext cx="20814942" cy="8825535"/>
          </a:xfrm>
          <a:custGeom>
            <a:avLst/>
            <a:gdLst/>
            <a:ahLst/>
            <a:cxnLst/>
            <a:rect r="r" b="b" t="t" l="l"/>
            <a:pathLst>
              <a:path h="8825535" w="20814942">
                <a:moveTo>
                  <a:pt x="0" y="0"/>
                </a:moveTo>
                <a:lnTo>
                  <a:pt x="20814942" y="0"/>
                </a:lnTo>
                <a:lnTo>
                  <a:pt x="20814942" y="8825536"/>
                </a:lnTo>
                <a:lnTo>
                  <a:pt x="0" y="88255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0"/>
            </a:blip>
            <a:stretch>
              <a:fillRect l="0" t="0" r="0" b="0"/>
            </a:stretch>
          </a:blipFill>
        </p:spPr>
      </p:sp>
      <p:sp>
        <p:nvSpPr>
          <p:cNvPr id="21" name="Judul 21"/>
          <p:cNvSpPr txBox="1"/>
          <p:nvPr/>
        </p:nvSpPr>
        <p:spPr>
          <a:xfrm>
            <a:off x="1097280" y="1188720"/>
            <a:ext cx="713232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5000" dirty="0">
                <a:solidFill>
                  <a:srgbClr val="FFFFFF"/>
                </a:solidFill>
                <a:latin typeface="Poppins Light"/>
                <a:ea typeface="Poppins Light"/>
                <a:cs typeface="Poppins Light"/>
              </a:rPr>
              <a:t>Tindak Lanjut</a:t>
            </a:r>
          </a:p>
        </p:txBody>
      </p:sp>
      <p:sp>
        <p:nvSpPr>
          <p:cNvPr id="22" name="Garis aksen 22"/>
          <p:cNvSpPr/>
          <p:nvPr/>
        </p:nvSpPr>
        <p:spPr>
          <a:xfrm>
            <a:off x="1097280" y="2240280"/>
            <a:ext cx="566928" cy="41148"/>
          </a:xfrm>
          <a:prstGeom prst="rect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23" name="Icon background 23"/>
          <p:cNvSpPr/>
          <p:nvPr/>
        </p:nvSpPr>
        <p:spPr>
          <a:xfrm>
            <a:off x="1097280" y="2788920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4" name="Ikon key-round 24" descr="Ikon key-roun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790" y="2986430"/>
            <a:ext cx="427939" cy="427939"/>
          </a:xfrm>
          <a:prstGeom prst="rect">
            <a:avLst/>
          </a:prstGeom>
        </p:spPr>
      </p:pic>
      <p:sp>
        <p:nvSpPr>
          <p:cNvPr id="25" name="Tindak lanjut 25"/>
          <p:cNvSpPr txBox="1"/>
          <p:nvPr/>
        </p:nvSpPr>
        <p:spPr>
          <a:xfrm>
            <a:off x="2194560" y="2743200"/>
            <a:ext cx="60350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Pembagian akun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Akun Admin BPN dan Admin DPMPTSP</a:t>
            </a:r>
          </a:p>
        </p:txBody>
      </p:sp>
      <p:sp>
        <p:nvSpPr>
          <p:cNvPr id="26" name="Icon background 26"/>
          <p:cNvSpPr/>
          <p:nvPr/>
        </p:nvSpPr>
        <p:spPr>
          <a:xfrm>
            <a:off x="1097280" y="3995928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27" name="Ikon graduation-cap 27" descr="Ikon graduation-ca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790" y="4193438"/>
            <a:ext cx="427939" cy="427939"/>
          </a:xfrm>
          <a:prstGeom prst="rect">
            <a:avLst/>
          </a:prstGeom>
        </p:spPr>
      </p:pic>
      <p:sp>
        <p:nvSpPr>
          <p:cNvPr id="28" name="Tindak lanjut 28"/>
          <p:cNvSpPr txBox="1"/>
          <p:nvPr/>
        </p:nvSpPr>
        <p:spPr>
          <a:xfrm>
            <a:off x="2194560" y="3950208"/>
            <a:ext cx="60350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Pelatihan pengguna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Pendampingan penggunaan per peran</a:t>
            </a:r>
          </a:p>
        </p:txBody>
      </p:sp>
      <p:sp>
        <p:nvSpPr>
          <p:cNvPr id="29" name="Icon background 29"/>
          <p:cNvSpPr/>
          <p:nvPr/>
        </p:nvSpPr>
        <p:spPr>
          <a:xfrm>
            <a:off x="1097280" y="5202936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0" name="Ikon book-open 30" descr="Ikon book-ope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4790" y="5400446"/>
            <a:ext cx="427939" cy="427939"/>
          </a:xfrm>
          <a:prstGeom prst="rect">
            <a:avLst/>
          </a:prstGeom>
        </p:spPr>
      </p:pic>
      <p:sp>
        <p:nvSpPr>
          <p:cNvPr id="31" name="Tindak lanjut 31"/>
          <p:cNvSpPr txBox="1"/>
          <p:nvPr/>
        </p:nvSpPr>
        <p:spPr>
          <a:xfrm>
            <a:off x="2194560" y="5157216"/>
            <a:ext cx="60350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Manual book per peran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Panduan langkah demi langkah</a:t>
            </a:r>
          </a:p>
        </p:txBody>
      </p:sp>
      <p:sp>
        <p:nvSpPr>
          <p:cNvPr id="32" name="Icon background 32"/>
          <p:cNvSpPr/>
          <p:nvPr/>
        </p:nvSpPr>
        <p:spPr>
          <a:xfrm>
            <a:off x="1097280" y="6409944"/>
            <a:ext cx="822960" cy="822960"/>
          </a:xfrm>
          <a:prstGeom prst="ellipse">
            <a:avLst/>
          </a:prstGeom>
          <a:solidFill>
            <a:srgbClr val="3A3F45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3" name="Ikon calendar-check 33" descr="Ikon calendar-check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790" y="6607454"/>
            <a:ext cx="427939" cy="427939"/>
          </a:xfrm>
          <a:prstGeom prst="rect">
            <a:avLst/>
          </a:prstGeom>
        </p:spPr>
      </p:pic>
      <p:sp>
        <p:nvSpPr>
          <p:cNvPr id="34" name="Tindak lanjut 34"/>
          <p:cNvSpPr txBox="1"/>
          <p:nvPr/>
        </p:nvSpPr>
        <p:spPr>
          <a:xfrm>
            <a:off x="2194560" y="6364224"/>
            <a:ext cx="6035040" cy="1005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9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Uji coba bersama</a:t>
            </a:r>
          </a:p>
          <a:p>
            <a:pPr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id-ID" sz="1450" dirty="0">
                <a:solidFill>
                  <a:srgbClr val="C3C5C6"/>
                </a:solidFill>
                <a:latin typeface="Poppins"/>
                <a:ea typeface="Poppins"/>
                <a:cs typeface="Poppins"/>
              </a:rPr>
              <a:t>Simulasi alur KKPR lintas instansi</a:t>
            </a:r>
          </a:p>
        </p:txBody>
      </p:sp>
      <p:sp>
        <p:nvSpPr>
          <p:cNvPr id="35" name="Kartu tanya jawab 35"/>
          <p:cNvSpPr/>
          <p:nvPr/>
        </p:nvSpPr>
        <p:spPr>
          <a:xfrm>
            <a:off x="1097280" y="7818120"/>
            <a:ext cx="6949440" cy="1325880"/>
          </a:xfrm>
          <a:prstGeom prst="roundRect">
            <a:avLst>
              <a:gd name="adj" fmla="val 12000"/>
            </a:avLst>
          </a:prstGeom>
          <a:solidFill>
            <a:srgbClr val="1C1812"/>
          </a:solidFill>
          <a:ln w="12700">
            <a:solidFill>
              <a:srgbClr val="D2B99A"/>
            </a:solidFill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sp>
        <p:nvSpPr>
          <p:cNvPr id="36" name="Icon background 36"/>
          <p:cNvSpPr/>
          <p:nvPr/>
        </p:nvSpPr>
        <p:spPr>
          <a:xfrm>
            <a:off x="1371600" y="8074152"/>
            <a:ext cx="822960" cy="822960"/>
          </a:xfrm>
          <a:prstGeom prst="ellipse">
            <a:avLst/>
          </a:prstGeom>
          <a:solidFill>
            <a:srgbClr val="D2B99A"/>
          </a:solidFill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endParaRPr lang="id-ID"/>
          </a:p>
        </p:txBody>
      </p:sp>
      <p:pic>
        <p:nvPicPr>
          <p:cNvPr id="37" name="Ikon message-circle-question 37" descr="Ikon message-circle-questi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9110" y="8271662"/>
            <a:ext cx="427939" cy="427939"/>
          </a:xfrm>
          <a:prstGeom prst="rect">
            <a:avLst/>
          </a:prstGeom>
        </p:spPr>
      </p:pic>
      <p:sp>
        <p:nvSpPr>
          <p:cNvPr id="38" name="Penutup 38"/>
          <p:cNvSpPr txBox="1"/>
          <p:nvPr/>
        </p:nvSpPr>
        <p:spPr>
          <a:xfrm>
            <a:off x="2423160" y="7818120"/>
            <a:ext cx="5486400" cy="1325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400" b="1" dirty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Terima kasih</a:t>
            </a:r>
          </a:p>
          <a:p>
            <a:pPr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id-ID" sz="1500" dirty="0">
                <a:solidFill>
                  <a:srgbClr val="D2B99A"/>
                </a:solidFill>
                <a:latin typeface="Poppins"/>
                <a:ea typeface="Poppins"/>
                <a:cs typeface="Poppins"/>
              </a:rPr>
              <a:t>Sesi tanya jawab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DAHXULfFcoc</dc:identifier>
  <dcterms:modified xsi:type="dcterms:W3CDTF">2011-08-01T06:04:30Z</dcterms:modified>
  <cp:revision>1</cp:revision>
  <dc:title>Paparan Hasil Kunjungan Puskesmas, Koordinasi Permintaan Data, Diskusi Kebutuhan Data Dashboard Dinkes, &amp; Progres Pengembangan Sistem</dc:title>
</cp:coreProperties>
</file>